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703" r:id="rId3"/>
    <p:sldId id="704" r:id="rId4"/>
    <p:sldId id="708" r:id="rId5"/>
    <p:sldId id="330" r:id="rId6"/>
    <p:sldId id="668" r:id="rId7"/>
    <p:sldId id="328" r:id="rId8"/>
    <p:sldId id="259" r:id="rId9"/>
    <p:sldId id="304" r:id="rId10"/>
    <p:sldId id="279" r:id="rId11"/>
    <p:sldId id="667" r:id="rId12"/>
    <p:sldId id="316" r:id="rId13"/>
    <p:sldId id="702" r:id="rId14"/>
    <p:sldId id="308" r:id="rId15"/>
    <p:sldId id="300" r:id="rId16"/>
    <p:sldId id="290" r:id="rId17"/>
    <p:sldId id="295" r:id="rId18"/>
    <p:sldId id="296" r:id="rId19"/>
    <p:sldId id="319" r:id="rId20"/>
    <p:sldId id="709" r:id="rId21"/>
    <p:sldId id="292" r:id="rId22"/>
    <p:sldId id="260" r:id="rId23"/>
    <p:sldId id="669" r:id="rId24"/>
    <p:sldId id="293" r:id="rId25"/>
    <p:sldId id="326" r:id="rId26"/>
    <p:sldId id="706" r:id="rId27"/>
    <p:sldId id="294" r:id="rId28"/>
    <p:sldId id="685" r:id="rId29"/>
    <p:sldId id="665" r:id="rId30"/>
    <p:sldId id="261" r:id="rId31"/>
    <p:sldId id="7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4692"/>
  </p:normalViewPr>
  <p:slideViewPr>
    <p:cSldViewPr snapToGrid="0" snapToObjects="1">
      <p:cViewPr varScale="1">
        <p:scale>
          <a:sx n="127" d="100"/>
          <a:sy n="127" d="100"/>
        </p:scale>
        <p:origin x="536" y="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AA7EE-5BD6-9A4F-854A-458B9749F8BD}" type="datetimeFigureOut">
              <a:rPr lang="en-US" smtClean="0"/>
              <a:t>7/8/26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73EF0-28BE-5647-AD56-4553373EF792}" type="slidenum">
              <a:rPr lang="en-US" smtClean="0"/>
              <a:t>‹#›</a:t>
            </a:fld>
            <a:endParaRPr lang="en-US"/>
          </a:p>
        </p:txBody>
      </p:sp>
    </p:spTree>
    <p:extLst>
      <p:ext uri="{BB962C8B-B14F-4D97-AF65-F5344CB8AC3E}">
        <p14:creationId xmlns:p14="http://schemas.microsoft.com/office/powerpoint/2010/main" val="249684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FB5C-8BDA-344D-8A5F-28F7170B9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A79D85-7433-DE4D-98B9-3FEA6329E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78ECAC-2188-714D-A9B0-DFB776347BB8}"/>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5" name="Footer Placeholder 4">
            <a:extLst>
              <a:ext uri="{FF2B5EF4-FFF2-40B4-BE49-F238E27FC236}">
                <a16:creationId xmlns:a16="http://schemas.microsoft.com/office/drawing/2014/main" id="{8234AD09-8F2F-0649-A832-EC8A3B644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52D7F-93D0-E84A-992C-949AA63B64C8}"/>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253071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C350-B3FF-3949-8FA2-944FFA720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CB7306-DE9A-454D-ADE7-5B4045397B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53768-48D8-BD4E-B899-C61DF3C6E658}"/>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5" name="Footer Placeholder 4">
            <a:extLst>
              <a:ext uri="{FF2B5EF4-FFF2-40B4-BE49-F238E27FC236}">
                <a16:creationId xmlns:a16="http://schemas.microsoft.com/office/drawing/2014/main" id="{1907C14D-E43A-8E46-8A56-F812881AE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BF027-644D-7042-AD7B-24CC3B8F0540}"/>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151748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70A5-0488-A74A-B6F2-0E7E9AEC54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80A064-04A8-E647-9BA0-F63A740575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B44CC-35D1-6B49-B3E3-C649458A5B3C}"/>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5" name="Footer Placeholder 4">
            <a:extLst>
              <a:ext uri="{FF2B5EF4-FFF2-40B4-BE49-F238E27FC236}">
                <a16:creationId xmlns:a16="http://schemas.microsoft.com/office/drawing/2014/main" id="{6EEB67E3-A9E8-EB45-9155-BFAA19C97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73EC0-A760-0F4B-8756-51A0B23093B1}"/>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158812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A562-F524-4446-AE36-805332767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08F638-0640-764A-99C6-E4ABEC964F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AF34D-8AEF-424A-BF5B-66FAA86C47A3}"/>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5" name="Footer Placeholder 4">
            <a:extLst>
              <a:ext uri="{FF2B5EF4-FFF2-40B4-BE49-F238E27FC236}">
                <a16:creationId xmlns:a16="http://schemas.microsoft.com/office/drawing/2014/main" id="{8BA6E07D-F388-A14A-9AF0-D4CAF6CA4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48FB1-3368-EE45-9066-E456E8CEE1BE}"/>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271872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957C-0A24-3040-8F3E-CC841D638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7125B0-8C7A-FC4C-AAC6-99191576C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A24E89-0BDC-E945-B26C-F51E0002FF81}"/>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5" name="Footer Placeholder 4">
            <a:extLst>
              <a:ext uri="{FF2B5EF4-FFF2-40B4-BE49-F238E27FC236}">
                <a16:creationId xmlns:a16="http://schemas.microsoft.com/office/drawing/2014/main" id="{189882B1-D10C-5A49-8997-D46C57BB8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00027-4A2D-A049-AD98-500CCE47CBE4}"/>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101963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EF1B-ECA5-1242-BFA6-C4DD3CECD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0573C-9718-6B4B-A14F-615A955C0C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9F8BA9-DD1B-DA44-BA7E-B415C1222B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9CF70B-ADB5-B74F-BF4D-5BB969900961}"/>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6" name="Footer Placeholder 5">
            <a:extLst>
              <a:ext uri="{FF2B5EF4-FFF2-40B4-BE49-F238E27FC236}">
                <a16:creationId xmlns:a16="http://schemas.microsoft.com/office/drawing/2014/main" id="{99288180-2C08-3B42-95D1-3A1390311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E76F9-7BE8-9F44-B439-2C2B7B932597}"/>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16725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7BD2-D97D-F945-B9EF-F78FEEAA5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0559E-F07D-764F-8ACA-4ACF53B853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462D65-7FAA-4C4A-B3D7-893F17357F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F4D5B6-9A2B-BC41-8A23-657859EA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BBE984-1A8F-7C4D-ACB0-60F573661C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64B26B-0E02-834E-BDFB-3E2DB7C934F1}"/>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8" name="Footer Placeholder 7">
            <a:extLst>
              <a:ext uri="{FF2B5EF4-FFF2-40B4-BE49-F238E27FC236}">
                <a16:creationId xmlns:a16="http://schemas.microsoft.com/office/drawing/2014/main" id="{C975AAB6-8FCF-FB43-A43A-FB2A8E9B0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48751-86B9-3D47-B218-C87233D9E0E0}"/>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3809562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957E-2474-4343-A39F-8303A33F56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503D57-62EC-AB45-8161-41F8373FE367}"/>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4" name="Footer Placeholder 3">
            <a:extLst>
              <a:ext uri="{FF2B5EF4-FFF2-40B4-BE49-F238E27FC236}">
                <a16:creationId xmlns:a16="http://schemas.microsoft.com/office/drawing/2014/main" id="{727ED5DA-7A2A-B142-B23C-EBCF36CFC4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191676-DCF6-184A-8A18-5367DC3DB77C}"/>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312948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5F4C9C-5769-2640-9D6C-8DCA346F2A58}"/>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3" name="Footer Placeholder 2">
            <a:extLst>
              <a:ext uri="{FF2B5EF4-FFF2-40B4-BE49-F238E27FC236}">
                <a16:creationId xmlns:a16="http://schemas.microsoft.com/office/drawing/2014/main" id="{53D44CB3-6BB5-AB49-82CF-EC87B6F2A7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9BA89E-5748-8E4C-9995-C7247F8728C9}"/>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1104887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B808-1828-F240-A8C8-0629AD81A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66778-A0EA-6D4F-90D7-68FBEEE62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D316E-8B5E-CE43-B350-4AD9FE310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A99FCF-2EF6-9F4B-968F-1D287A8AB994}"/>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6" name="Footer Placeholder 5">
            <a:extLst>
              <a:ext uri="{FF2B5EF4-FFF2-40B4-BE49-F238E27FC236}">
                <a16:creationId xmlns:a16="http://schemas.microsoft.com/office/drawing/2014/main" id="{161C2B3A-EB75-8E4B-9EDC-DEEFC5D60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F804C-AAC1-284C-ACAA-8F755E1EAE9B}"/>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181332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156E-F3C2-0748-B54E-34BDAAAC3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05F8DF-20B2-DC43-91F2-1B9419AE3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955213-64C4-134A-8C37-890D83D36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11EA8-61C5-304C-A18F-0C9AFCDCF259}"/>
              </a:ext>
            </a:extLst>
          </p:cNvPr>
          <p:cNvSpPr>
            <a:spLocks noGrp="1"/>
          </p:cNvSpPr>
          <p:nvPr>
            <p:ph type="dt" sz="half" idx="10"/>
          </p:nvPr>
        </p:nvSpPr>
        <p:spPr/>
        <p:txBody>
          <a:bodyPr/>
          <a:lstStyle/>
          <a:p>
            <a:fld id="{DACB744D-D50E-1A47-84AA-2C56ED99CB11}" type="datetimeFigureOut">
              <a:rPr lang="en-US" smtClean="0"/>
              <a:t>7/8/26</a:t>
            </a:fld>
            <a:endParaRPr lang="en-US"/>
          </a:p>
        </p:txBody>
      </p:sp>
      <p:sp>
        <p:nvSpPr>
          <p:cNvPr id="6" name="Footer Placeholder 5">
            <a:extLst>
              <a:ext uri="{FF2B5EF4-FFF2-40B4-BE49-F238E27FC236}">
                <a16:creationId xmlns:a16="http://schemas.microsoft.com/office/drawing/2014/main" id="{16721B4D-9401-2443-B30A-368901EDB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67BCA-64EE-ED4E-8EE3-AAF720BD43D6}"/>
              </a:ext>
            </a:extLst>
          </p:cNvPr>
          <p:cNvSpPr>
            <a:spLocks noGrp="1"/>
          </p:cNvSpPr>
          <p:nvPr>
            <p:ph type="sldNum" sz="quarter" idx="12"/>
          </p:nvPr>
        </p:nvSpPr>
        <p:spPr/>
        <p:txBody>
          <a:bodyPr/>
          <a:lstStyle/>
          <a:p>
            <a:fld id="{8EF012D6-BAEB-8548-AF79-4EC1D534EB41}" type="slidenum">
              <a:rPr lang="en-US" smtClean="0"/>
              <a:t>‹#›</a:t>
            </a:fld>
            <a:endParaRPr lang="en-US"/>
          </a:p>
        </p:txBody>
      </p:sp>
    </p:spTree>
    <p:extLst>
      <p:ext uri="{BB962C8B-B14F-4D97-AF65-F5344CB8AC3E}">
        <p14:creationId xmlns:p14="http://schemas.microsoft.com/office/powerpoint/2010/main" val="22012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E58C3-30AA-9E40-805C-A0AF414D4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27EC0-AEA9-F340-8FAE-39D818360C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CF518-BEEF-7547-9224-6F61096B5C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B744D-D50E-1A47-84AA-2C56ED99CB11}" type="datetimeFigureOut">
              <a:rPr lang="en-US" smtClean="0"/>
              <a:t>7/8/26</a:t>
            </a:fld>
            <a:endParaRPr lang="en-US"/>
          </a:p>
        </p:txBody>
      </p:sp>
      <p:sp>
        <p:nvSpPr>
          <p:cNvPr id="5" name="Footer Placeholder 4">
            <a:extLst>
              <a:ext uri="{FF2B5EF4-FFF2-40B4-BE49-F238E27FC236}">
                <a16:creationId xmlns:a16="http://schemas.microsoft.com/office/drawing/2014/main" id="{0F2B7CBE-8D90-BB4A-BA2E-25F7FC3EB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D1F05-BCB7-2741-8C42-4A3665DB6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012D6-BAEB-8548-AF79-4EC1D534EB41}" type="slidenum">
              <a:rPr lang="en-US" smtClean="0"/>
              <a:t>‹#›</a:t>
            </a:fld>
            <a:endParaRPr lang="en-US"/>
          </a:p>
        </p:txBody>
      </p:sp>
    </p:spTree>
    <p:extLst>
      <p:ext uri="{BB962C8B-B14F-4D97-AF65-F5344CB8AC3E}">
        <p14:creationId xmlns:p14="http://schemas.microsoft.com/office/powerpoint/2010/main" val="1109394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OLE_LINK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14BA-6D0C-434A-A78D-D84DC1F0E8AC}"/>
              </a:ext>
            </a:extLst>
          </p:cNvPr>
          <p:cNvSpPr>
            <a:spLocks noGrp="1"/>
          </p:cNvSpPr>
          <p:nvPr>
            <p:ph type="ctrTitle"/>
          </p:nvPr>
        </p:nvSpPr>
        <p:spPr/>
        <p:txBody>
          <a:bodyPr>
            <a:normAutofit fontScale="90000"/>
          </a:bodyPr>
          <a:lstStyle/>
          <a:p>
            <a:r>
              <a:rPr lang="en-US" dirty="0"/>
              <a:t>Life Cycle of Oil and Gas Fields in the Louisiana Coastal Zone</a:t>
            </a:r>
            <a:br>
              <a:rPr lang="en-US" dirty="0"/>
            </a:br>
            <a:r>
              <a:rPr lang="en-US" sz="3600" dirty="0"/>
              <a:t>Impacts on the Mississippi Delta</a:t>
            </a:r>
            <a:endParaRPr lang="en-US" dirty="0"/>
          </a:p>
        </p:txBody>
      </p:sp>
      <p:sp>
        <p:nvSpPr>
          <p:cNvPr id="3" name="Subtitle 2">
            <a:extLst>
              <a:ext uri="{FF2B5EF4-FFF2-40B4-BE49-F238E27FC236}">
                <a16:creationId xmlns:a16="http://schemas.microsoft.com/office/drawing/2014/main" id="{D5EECB22-DE14-EB47-863B-025055AC5D13}"/>
              </a:ext>
            </a:extLst>
          </p:cNvPr>
          <p:cNvSpPr>
            <a:spLocks noGrp="1"/>
          </p:cNvSpPr>
          <p:nvPr>
            <p:ph type="subTitle" idx="1"/>
          </p:nvPr>
        </p:nvSpPr>
        <p:spPr/>
        <p:txBody>
          <a:bodyPr>
            <a:normAutofit fontScale="77500" lnSpcReduction="20000"/>
          </a:bodyPr>
          <a:lstStyle/>
          <a:p>
            <a:endParaRPr lang="en-US" dirty="0"/>
          </a:p>
          <a:p>
            <a:r>
              <a:rPr lang="en-US" dirty="0"/>
              <a:t>John W. Day</a:t>
            </a:r>
          </a:p>
          <a:p>
            <a:r>
              <a:rPr lang="en-US" dirty="0"/>
              <a:t>Dept. of Oceanography and Coastal Sciences</a:t>
            </a:r>
          </a:p>
          <a:p>
            <a:r>
              <a:rPr lang="en-US" dirty="0"/>
              <a:t>Louisiana State University</a:t>
            </a:r>
          </a:p>
          <a:p>
            <a:r>
              <a:rPr lang="en-US" dirty="0"/>
              <a:t>Baton Rouge, LA </a:t>
            </a:r>
          </a:p>
        </p:txBody>
      </p:sp>
    </p:spTree>
    <p:extLst>
      <p:ext uri="{BB962C8B-B14F-4D97-AF65-F5344CB8AC3E}">
        <p14:creationId xmlns:p14="http://schemas.microsoft.com/office/powerpoint/2010/main" val="4073512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ham &amp; Mend.tiff"/>
          <p:cNvPicPr>
            <a:picLocks noGrp="1" noChangeAspect="1"/>
          </p:cNvPicPr>
          <p:nvPr>
            <p:ph idx="4294967295"/>
          </p:nvPr>
        </p:nvPicPr>
        <p:blipFill>
          <a:blip r:embed="rId2"/>
          <a:srcRect l="1768" r="-373"/>
          <a:stretch>
            <a:fillRect/>
          </a:stretch>
        </p:blipFill>
        <p:spPr>
          <a:xfrm>
            <a:off x="1524000" y="800101"/>
            <a:ext cx="9144000" cy="5326063"/>
          </a:xfrm>
        </p:spPr>
      </p:pic>
      <p:sp>
        <p:nvSpPr>
          <p:cNvPr id="2" name="TextBox 1">
            <a:extLst>
              <a:ext uri="{FF2B5EF4-FFF2-40B4-BE49-F238E27FC236}">
                <a16:creationId xmlns:a16="http://schemas.microsoft.com/office/drawing/2014/main" id="{D8703AAF-9844-E4AD-198F-2403FA49ED97}"/>
              </a:ext>
            </a:extLst>
          </p:cNvPr>
          <p:cNvSpPr txBox="1"/>
          <p:nvPr/>
        </p:nvSpPr>
        <p:spPr>
          <a:xfrm>
            <a:off x="2642716" y="301451"/>
            <a:ext cx="6485365" cy="369332"/>
          </a:xfrm>
          <a:prstGeom prst="rect">
            <a:avLst/>
          </a:prstGeom>
          <a:noFill/>
        </p:spPr>
        <p:txBody>
          <a:bodyPr wrap="none" rtlCol="0">
            <a:spAutoFit/>
          </a:bodyPr>
          <a:lstStyle/>
          <a:p>
            <a:r>
              <a:rPr lang="en-US" dirty="0"/>
              <a:t>Adding Sediment Increases Productivity and Organic Soil Formation</a:t>
            </a:r>
          </a:p>
        </p:txBody>
      </p:sp>
    </p:spTree>
    <p:extLst>
      <p:ext uri="{BB962C8B-B14F-4D97-AF65-F5344CB8AC3E}">
        <p14:creationId xmlns:p14="http://schemas.microsoft.com/office/powerpoint/2010/main" val="142808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84807-C308-D14B-A76D-B824A7384C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EC1B81-A01B-E542-8185-AD3FA4D810E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893E92-4718-5743-99C8-E5D8328D366D}"/>
              </a:ext>
            </a:extLst>
          </p:cNvPr>
          <p:cNvPicPr>
            <a:picLocks noChangeAspect="1"/>
          </p:cNvPicPr>
          <p:nvPr/>
        </p:nvPicPr>
        <p:blipFill>
          <a:blip r:embed="rId2"/>
          <a:stretch>
            <a:fillRect/>
          </a:stretch>
        </p:blipFill>
        <p:spPr>
          <a:xfrm>
            <a:off x="0" y="311552"/>
            <a:ext cx="12192000" cy="6234896"/>
          </a:xfrm>
          <a:prstGeom prst="rect">
            <a:avLst/>
          </a:prstGeom>
        </p:spPr>
      </p:pic>
    </p:spTree>
    <p:extLst>
      <p:ext uri="{BB962C8B-B14F-4D97-AF65-F5344CB8AC3E}">
        <p14:creationId xmlns:p14="http://schemas.microsoft.com/office/powerpoint/2010/main" val="197235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nvGraphicFramePr>
        <p:xfrm>
          <a:off x="1524000" y="977900"/>
          <a:ext cx="9144000" cy="5106155"/>
        </p:xfrm>
        <a:graphic>
          <a:graphicData uri="http://schemas.openxmlformats.org/presentationml/2006/ole">
            <mc:AlternateContent xmlns:mc="http://schemas.openxmlformats.org/markup-compatibility/2006">
              <mc:Choice xmlns:v="urn:schemas-microsoft-com:vml" Requires="v">
                <p:oleObj name="Document" r:id="rId2" imgW="6413500" imgH="3581400" progId="Word.Document.12">
                  <p:link updateAutomatic="1"/>
                </p:oleObj>
              </mc:Choice>
              <mc:Fallback>
                <p:oleObj name="Document" r:id="rId2" imgW="6413500" imgH="3581400" progId="Word.Document.12">
                  <p:link updateAutomatic="1"/>
                  <p:pic>
                    <p:nvPicPr>
                      <p:cNvPr id="1064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77900"/>
                        <a:ext cx="9144000" cy="510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18174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067C2-84CC-0742-ACF4-E9ECEA07DFC5}"/>
              </a:ext>
            </a:extLst>
          </p:cNvPr>
          <p:cNvPicPr>
            <a:picLocks noChangeAspect="1"/>
          </p:cNvPicPr>
          <p:nvPr/>
        </p:nvPicPr>
        <p:blipFill>
          <a:blip r:embed="rId2"/>
          <a:stretch>
            <a:fillRect/>
          </a:stretch>
        </p:blipFill>
        <p:spPr>
          <a:xfrm>
            <a:off x="3549650" y="533400"/>
            <a:ext cx="5092700" cy="5791200"/>
          </a:xfrm>
          <a:prstGeom prst="rect">
            <a:avLst/>
          </a:prstGeom>
        </p:spPr>
      </p:pic>
      <p:sp>
        <p:nvSpPr>
          <p:cNvPr id="5" name="TextBox 4">
            <a:extLst>
              <a:ext uri="{FF2B5EF4-FFF2-40B4-BE49-F238E27FC236}">
                <a16:creationId xmlns:a16="http://schemas.microsoft.com/office/drawing/2014/main" id="{9075AB54-7ECF-49ED-AB64-11391A8A3C7B}"/>
              </a:ext>
            </a:extLst>
          </p:cNvPr>
          <p:cNvSpPr txBox="1"/>
          <p:nvPr/>
        </p:nvSpPr>
        <p:spPr>
          <a:xfrm>
            <a:off x="1045030" y="1487156"/>
            <a:ext cx="2803490" cy="923330"/>
          </a:xfrm>
          <a:prstGeom prst="rect">
            <a:avLst/>
          </a:prstGeom>
          <a:noFill/>
        </p:spPr>
        <p:txBody>
          <a:bodyPr wrap="square" rtlCol="0">
            <a:spAutoFit/>
          </a:bodyPr>
          <a:lstStyle/>
          <a:p>
            <a:r>
              <a:rPr lang="en-US" dirty="0"/>
              <a:t>As Canal Density Increases, the Density of Natural Channels Decreases </a:t>
            </a:r>
          </a:p>
        </p:txBody>
      </p:sp>
    </p:spTree>
    <p:extLst>
      <p:ext uri="{BB962C8B-B14F-4D97-AF65-F5344CB8AC3E}">
        <p14:creationId xmlns:p14="http://schemas.microsoft.com/office/powerpoint/2010/main" val="2667271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524001" y="127351"/>
            <a:ext cx="7065981" cy="6607360"/>
          </a:xfrm>
          <a:prstGeom prst="rect">
            <a:avLst/>
          </a:prstGeom>
        </p:spPr>
      </p:pic>
      <p:sp>
        <p:nvSpPr>
          <p:cNvPr id="2" name="TextBox 1">
            <a:extLst>
              <a:ext uri="{FF2B5EF4-FFF2-40B4-BE49-F238E27FC236}">
                <a16:creationId xmlns:a16="http://schemas.microsoft.com/office/drawing/2014/main" id="{03E00DDA-805C-034D-A751-4A52FE491FEF}"/>
              </a:ext>
            </a:extLst>
          </p:cNvPr>
          <p:cNvSpPr txBox="1"/>
          <p:nvPr/>
        </p:nvSpPr>
        <p:spPr>
          <a:xfrm>
            <a:off x="8402956" y="349323"/>
            <a:ext cx="2008242" cy="830997"/>
          </a:xfrm>
          <a:prstGeom prst="rect">
            <a:avLst/>
          </a:prstGeom>
          <a:noFill/>
        </p:spPr>
        <p:txBody>
          <a:bodyPr wrap="none" rtlCol="0">
            <a:spAutoFit/>
          </a:bodyPr>
          <a:lstStyle/>
          <a:p>
            <a:r>
              <a:rPr lang="en-US" sz="1600" b="1" dirty="0"/>
              <a:t>Water flux in Natural </a:t>
            </a:r>
          </a:p>
          <a:p>
            <a:r>
              <a:rPr lang="en-US" sz="1600" b="1" dirty="0"/>
              <a:t>and Impounded</a:t>
            </a:r>
          </a:p>
          <a:p>
            <a:r>
              <a:rPr lang="en-US" sz="1600" b="1" dirty="0"/>
              <a:t>Marshes</a:t>
            </a:r>
          </a:p>
        </p:txBody>
      </p:sp>
    </p:spTree>
    <p:extLst>
      <p:ext uri="{BB962C8B-B14F-4D97-AF65-F5344CB8AC3E}">
        <p14:creationId xmlns:p14="http://schemas.microsoft.com/office/powerpoint/2010/main" val="353217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enson and Turner 1987.tiff"/>
          <p:cNvPicPr>
            <a:picLocks noChangeAspect="1"/>
          </p:cNvPicPr>
          <p:nvPr/>
        </p:nvPicPr>
        <p:blipFill>
          <a:blip r:embed="rId2"/>
          <a:stretch>
            <a:fillRect/>
          </a:stretch>
        </p:blipFill>
        <p:spPr>
          <a:xfrm>
            <a:off x="1524000" y="30822"/>
            <a:ext cx="6642100" cy="5638800"/>
          </a:xfrm>
          <a:prstGeom prst="rect">
            <a:avLst/>
          </a:prstGeom>
        </p:spPr>
      </p:pic>
      <p:sp>
        <p:nvSpPr>
          <p:cNvPr id="3" name="TextBox 2"/>
          <p:cNvSpPr txBox="1"/>
          <p:nvPr/>
        </p:nvSpPr>
        <p:spPr>
          <a:xfrm>
            <a:off x="2364280" y="5638801"/>
            <a:ext cx="7877614" cy="1200329"/>
          </a:xfrm>
          <a:prstGeom prst="rect">
            <a:avLst/>
          </a:prstGeom>
          <a:noFill/>
        </p:spPr>
        <p:txBody>
          <a:bodyPr wrap="square" rtlCol="0">
            <a:spAutoFit/>
          </a:bodyPr>
          <a:lstStyle/>
          <a:p>
            <a:r>
              <a:rPr lang="en-US"/>
              <a:t>Total hours flooded, for one month, at a reference marsh with a natural berm and a partially-impounded area where about 75% of the natural berm had been replaced by a dredged canal spoil bank, Golden Meadow oil and gas field south of New Orleans, LA (Turner and Swenson 1987). </a:t>
            </a:r>
          </a:p>
        </p:txBody>
      </p:sp>
      <p:sp>
        <p:nvSpPr>
          <p:cNvPr id="4" name="TextBox 3">
            <a:extLst>
              <a:ext uri="{FF2B5EF4-FFF2-40B4-BE49-F238E27FC236}">
                <a16:creationId xmlns:a16="http://schemas.microsoft.com/office/drawing/2014/main" id="{58278BB0-6805-4B4D-B12A-B8BD6086EFE7}"/>
              </a:ext>
            </a:extLst>
          </p:cNvPr>
          <p:cNvSpPr txBox="1"/>
          <p:nvPr/>
        </p:nvSpPr>
        <p:spPr>
          <a:xfrm>
            <a:off x="8459056" y="421241"/>
            <a:ext cx="2017668" cy="1323439"/>
          </a:xfrm>
          <a:prstGeom prst="rect">
            <a:avLst/>
          </a:prstGeom>
          <a:noFill/>
        </p:spPr>
        <p:txBody>
          <a:bodyPr wrap="none" rtlCol="0">
            <a:spAutoFit/>
          </a:bodyPr>
          <a:lstStyle/>
          <a:p>
            <a:r>
              <a:rPr lang="en-US" sz="1600" b="1" dirty="0" err="1"/>
              <a:t>Paartially</a:t>
            </a:r>
            <a:r>
              <a:rPr lang="en-US" sz="1600" b="1" dirty="0"/>
              <a:t> Impounded</a:t>
            </a:r>
          </a:p>
          <a:p>
            <a:r>
              <a:rPr lang="en-US" sz="1600" b="1" dirty="0"/>
              <a:t>Marshes Are Flooded</a:t>
            </a:r>
          </a:p>
          <a:p>
            <a:r>
              <a:rPr lang="en-US" sz="1600" b="1" dirty="0"/>
              <a:t>For Longer Periods</a:t>
            </a:r>
          </a:p>
          <a:p>
            <a:r>
              <a:rPr lang="en-US" sz="1600" b="1" dirty="0"/>
              <a:t>Of Time Than Natural</a:t>
            </a:r>
          </a:p>
          <a:p>
            <a:r>
              <a:rPr lang="en-US" sz="1600" b="1" dirty="0"/>
              <a:t>Marshes.</a:t>
            </a:r>
          </a:p>
        </p:txBody>
      </p:sp>
    </p:spTree>
    <p:extLst>
      <p:ext uri="{BB962C8B-B14F-4D97-AF65-F5344CB8AC3E}">
        <p14:creationId xmlns:p14="http://schemas.microsoft.com/office/powerpoint/2010/main" val="3452437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hoon 1994.tiff"/>
          <p:cNvPicPr>
            <a:picLocks noChangeAspect="1"/>
          </p:cNvPicPr>
          <p:nvPr/>
        </p:nvPicPr>
        <p:blipFill>
          <a:blip r:embed="rId2"/>
          <a:stretch>
            <a:fillRect/>
          </a:stretch>
        </p:blipFill>
        <p:spPr>
          <a:xfrm>
            <a:off x="1524000" y="833881"/>
            <a:ext cx="9144000" cy="3490656"/>
          </a:xfrm>
          <a:prstGeom prst="rect">
            <a:avLst/>
          </a:prstGeom>
        </p:spPr>
      </p:pic>
      <p:sp>
        <p:nvSpPr>
          <p:cNvPr id="3" name="TextBox 2"/>
          <p:cNvSpPr txBox="1"/>
          <p:nvPr/>
        </p:nvSpPr>
        <p:spPr>
          <a:xfrm>
            <a:off x="2001432" y="4707267"/>
            <a:ext cx="8440757" cy="646331"/>
          </a:xfrm>
          <a:prstGeom prst="rect">
            <a:avLst/>
          </a:prstGeom>
          <a:noFill/>
        </p:spPr>
        <p:txBody>
          <a:bodyPr wrap="none" rtlCol="0">
            <a:spAutoFit/>
          </a:bodyPr>
          <a:lstStyle/>
          <a:p>
            <a:r>
              <a:rPr lang="en-US"/>
              <a:t>Rates of vertical accretion (left) and organic matter accumulation (right) in managed and</a:t>
            </a:r>
          </a:p>
          <a:p>
            <a:r>
              <a:rPr lang="en-US"/>
              <a:t>Unmanaged marshes at Fina LaTerre, LA (means and 1 SE; Cahoon 1994).</a:t>
            </a:r>
          </a:p>
        </p:txBody>
      </p:sp>
    </p:spTree>
    <p:extLst>
      <p:ext uri="{BB962C8B-B14F-4D97-AF65-F5344CB8AC3E}">
        <p14:creationId xmlns:p14="http://schemas.microsoft.com/office/powerpoint/2010/main" val="337166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ed 1992.tiff"/>
          <p:cNvPicPr>
            <a:picLocks noChangeAspect="1"/>
          </p:cNvPicPr>
          <p:nvPr/>
        </p:nvPicPr>
        <p:blipFill>
          <a:blip r:embed="rId2"/>
          <a:stretch>
            <a:fillRect/>
          </a:stretch>
        </p:blipFill>
        <p:spPr>
          <a:xfrm>
            <a:off x="2621729" y="0"/>
            <a:ext cx="5345772" cy="6858000"/>
          </a:xfrm>
          <a:prstGeom prst="rect">
            <a:avLst/>
          </a:prstGeom>
        </p:spPr>
      </p:pic>
      <p:sp>
        <p:nvSpPr>
          <p:cNvPr id="3" name="TextBox 2">
            <a:extLst>
              <a:ext uri="{FF2B5EF4-FFF2-40B4-BE49-F238E27FC236}">
                <a16:creationId xmlns:a16="http://schemas.microsoft.com/office/drawing/2014/main" id="{A8ABB62F-B811-5342-A486-98A111405C7C}"/>
              </a:ext>
            </a:extLst>
          </p:cNvPr>
          <p:cNvSpPr txBox="1"/>
          <p:nvPr/>
        </p:nvSpPr>
        <p:spPr>
          <a:xfrm>
            <a:off x="7657672" y="493160"/>
            <a:ext cx="2811667" cy="830997"/>
          </a:xfrm>
          <a:prstGeom prst="rect">
            <a:avLst/>
          </a:prstGeom>
          <a:noFill/>
        </p:spPr>
        <p:txBody>
          <a:bodyPr wrap="none" rtlCol="0">
            <a:spAutoFit/>
          </a:bodyPr>
          <a:lstStyle/>
          <a:p>
            <a:r>
              <a:rPr lang="en-US" sz="1600" b="1" dirty="0"/>
              <a:t>Deposition of Sediments</a:t>
            </a:r>
          </a:p>
          <a:p>
            <a:r>
              <a:rPr lang="en-US" sz="1600" b="1" dirty="0"/>
              <a:t>On the Marsh Surface Inside</a:t>
            </a:r>
          </a:p>
          <a:p>
            <a:r>
              <a:rPr lang="en-US" sz="1600" b="1" dirty="0"/>
              <a:t>And Outside of impoundments</a:t>
            </a:r>
          </a:p>
        </p:txBody>
      </p:sp>
    </p:spTree>
    <p:extLst>
      <p:ext uri="{BB962C8B-B14F-4D97-AF65-F5344CB8AC3E}">
        <p14:creationId xmlns:p14="http://schemas.microsoft.com/office/powerpoint/2010/main" val="25092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ed et al. 1997.tiff"/>
          <p:cNvPicPr>
            <a:picLocks noChangeAspect="1"/>
          </p:cNvPicPr>
          <p:nvPr/>
        </p:nvPicPr>
        <p:blipFill>
          <a:blip r:embed="rId2"/>
          <a:stretch>
            <a:fillRect/>
          </a:stretch>
        </p:blipFill>
        <p:spPr>
          <a:xfrm>
            <a:off x="1524000" y="183272"/>
            <a:ext cx="9144000" cy="5001936"/>
          </a:xfrm>
          <a:prstGeom prst="rect">
            <a:avLst/>
          </a:prstGeom>
        </p:spPr>
      </p:pic>
      <p:sp>
        <p:nvSpPr>
          <p:cNvPr id="3" name="TextBox 2"/>
          <p:cNvSpPr txBox="1"/>
          <p:nvPr/>
        </p:nvSpPr>
        <p:spPr>
          <a:xfrm>
            <a:off x="1800911" y="5185209"/>
            <a:ext cx="8525166" cy="1200329"/>
          </a:xfrm>
          <a:prstGeom prst="rect">
            <a:avLst/>
          </a:prstGeom>
          <a:noFill/>
        </p:spPr>
        <p:txBody>
          <a:bodyPr wrap="square" rtlCol="0">
            <a:spAutoFit/>
          </a:bodyPr>
          <a:lstStyle/>
          <a:p>
            <a:r>
              <a:rPr lang="en-US"/>
              <a:t>Comparison of marsh surface sediment deposition rates between impounded and reference sites by management year (means ± 1 SE) and means for all years.  Stars indicate statistically significant differences at p = 0.05. The horizontal line indicates the 1.1 g/m2/day of inorganic accumulation required for fresh marsh soils  (Reed et al. 1997). </a:t>
            </a:r>
          </a:p>
        </p:txBody>
      </p:sp>
    </p:spTree>
    <p:extLst>
      <p:ext uri="{BB962C8B-B14F-4D97-AF65-F5344CB8AC3E}">
        <p14:creationId xmlns:p14="http://schemas.microsoft.com/office/powerpoint/2010/main" val="3118397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3.14 CEI.tiff"/>
          <p:cNvPicPr>
            <a:picLocks noChangeAspect="1"/>
          </p:cNvPicPr>
          <p:nvPr/>
        </p:nvPicPr>
        <p:blipFill>
          <a:blip r:embed="rId2"/>
          <a:stretch>
            <a:fillRect/>
          </a:stretch>
        </p:blipFill>
        <p:spPr>
          <a:xfrm>
            <a:off x="1524000" y="0"/>
            <a:ext cx="9168911" cy="5753100"/>
          </a:xfrm>
          <a:prstGeom prst="rect">
            <a:avLst/>
          </a:prstGeom>
        </p:spPr>
      </p:pic>
      <p:sp>
        <p:nvSpPr>
          <p:cNvPr id="3" name="TextBox 2"/>
          <p:cNvSpPr txBox="1"/>
          <p:nvPr/>
        </p:nvSpPr>
        <p:spPr>
          <a:xfrm>
            <a:off x="1524001" y="6045201"/>
            <a:ext cx="9144000" cy="646331"/>
          </a:xfrm>
          <a:prstGeom prst="rect">
            <a:avLst/>
          </a:prstGeom>
          <a:noFill/>
        </p:spPr>
        <p:txBody>
          <a:bodyPr wrap="square" rtlCol="0">
            <a:spAutoFit/>
          </a:bodyPr>
          <a:lstStyle/>
          <a:p>
            <a:r>
              <a:rPr lang="en-US"/>
              <a:t>Widening of the Tennessee Natural Gas pipeline canals and formation of spoil flank ponds (CEI 2017). </a:t>
            </a:r>
          </a:p>
        </p:txBody>
      </p:sp>
    </p:spTree>
    <p:extLst>
      <p:ext uri="{BB962C8B-B14F-4D97-AF65-F5344CB8AC3E}">
        <p14:creationId xmlns:p14="http://schemas.microsoft.com/office/powerpoint/2010/main" val="1461388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9FB0-FA90-77C2-C6BF-61C4955CC0A9}"/>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398C949F-F529-3A91-E62D-F669A41BA82E}"/>
              </a:ext>
            </a:extLst>
          </p:cNvPr>
          <p:cNvSpPr>
            <a:spLocks noGrp="1"/>
          </p:cNvSpPr>
          <p:nvPr>
            <p:ph idx="1"/>
          </p:nvPr>
        </p:nvSpPr>
        <p:spPr/>
        <p:txBody>
          <a:bodyPr/>
          <a:lstStyle/>
          <a:p>
            <a:r>
              <a:rPr lang="en-US" dirty="0"/>
              <a:t>Overview of the Mississippi Delta</a:t>
            </a:r>
          </a:p>
          <a:p>
            <a:r>
              <a:rPr lang="en-US" dirty="0"/>
              <a:t>Pervasive alteration of surface hydrology and ecology</a:t>
            </a:r>
          </a:p>
          <a:p>
            <a:r>
              <a:rPr lang="en-US" dirty="0"/>
              <a:t>Induced subsidence and wetland loss</a:t>
            </a:r>
          </a:p>
          <a:p>
            <a:r>
              <a:rPr lang="en-US" dirty="0"/>
              <a:t>Pervasive contamination</a:t>
            </a:r>
          </a:p>
          <a:p>
            <a:r>
              <a:rPr lang="en-US" dirty="0"/>
              <a:t>Infrastructure left in place</a:t>
            </a:r>
          </a:p>
          <a:p>
            <a:r>
              <a:rPr lang="en-US" dirty="0"/>
              <a:t>Governmental and Societal Impacts</a:t>
            </a:r>
          </a:p>
        </p:txBody>
      </p:sp>
    </p:spTree>
    <p:extLst>
      <p:ext uri="{BB962C8B-B14F-4D97-AF65-F5344CB8AC3E}">
        <p14:creationId xmlns:p14="http://schemas.microsoft.com/office/powerpoint/2010/main" val="177434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0523EE-F283-141F-9FC4-74E54BAB81D4}"/>
              </a:ext>
            </a:extLst>
          </p:cNvPr>
          <p:cNvPicPr>
            <a:picLocks noChangeAspect="1"/>
          </p:cNvPicPr>
          <p:nvPr/>
        </p:nvPicPr>
        <p:blipFill>
          <a:blip r:embed="rId2"/>
          <a:stretch>
            <a:fillRect/>
          </a:stretch>
        </p:blipFill>
        <p:spPr>
          <a:xfrm>
            <a:off x="0" y="241160"/>
            <a:ext cx="4688808" cy="3334639"/>
          </a:xfrm>
          <a:prstGeom prst="rect">
            <a:avLst/>
          </a:prstGeom>
        </p:spPr>
      </p:pic>
      <p:pic>
        <p:nvPicPr>
          <p:cNvPr id="8" name="Picture 7">
            <a:extLst>
              <a:ext uri="{FF2B5EF4-FFF2-40B4-BE49-F238E27FC236}">
                <a16:creationId xmlns:a16="http://schemas.microsoft.com/office/drawing/2014/main" id="{2D00D28C-09E7-8C51-E4AA-55F95FA67378}"/>
              </a:ext>
            </a:extLst>
          </p:cNvPr>
          <p:cNvPicPr>
            <a:picLocks noChangeAspect="1"/>
          </p:cNvPicPr>
          <p:nvPr/>
        </p:nvPicPr>
        <p:blipFill>
          <a:blip r:embed="rId3"/>
          <a:stretch>
            <a:fillRect/>
          </a:stretch>
        </p:blipFill>
        <p:spPr>
          <a:xfrm>
            <a:off x="4782065" y="276888"/>
            <a:ext cx="4587178" cy="3233181"/>
          </a:xfrm>
          <a:prstGeom prst="rect">
            <a:avLst/>
          </a:prstGeom>
        </p:spPr>
      </p:pic>
      <p:pic>
        <p:nvPicPr>
          <p:cNvPr id="9" name="Picture 8">
            <a:extLst>
              <a:ext uri="{FF2B5EF4-FFF2-40B4-BE49-F238E27FC236}">
                <a16:creationId xmlns:a16="http://schemas.microsoft.com/office/drawing/2014/main" id="{BA0008A7-BBE6-869F-A485-136C50CC656B}"/>
              </a:ext>
            </a:extLst>
          </p:cNvPr>
          <p:cNvPicPr>
            <a:picLocks noChangeAspect="1"/>
          </p:cNvPicPr>
          <p:nvPr/>
        </p:nvPicPr>
        <p:blipFill>
          <a:blip r:embed="rId4"/>
          <a:stretch>
            <a:fillRect/>
          </a:stretch>
        </p:blipFill>
        <p:spPr>
          <a:xfrm>
            <a:off x="0" y="3429000"/>
            <a:ext cx="4688808" cy="3298911"/>
          </a:xfrm>
          <a:prstGeom prst="rect">
            <a:avLst/>
          </a:prstGeom>
        </p:spPr>
      </p:pic>
      <p:pic>
        <p:nvPicPr>
          <p:cNvPr id="11" name="Picture 10">
            <a:extLst>
              <a:ext uri="{FF2B5EF4-FFF2-40B4-BE49-F238E27FC236}">
                <a16:creationId xmlns:a16="http://schemas.microsoft.com/office/drawing/2014/main" id="{25DBBD10-8662-75C8-E09F-EFAA53267CA3}"/>
              </a:ext>
            </a:extLst>
          </p:cNvPr>
          <p:cNvPicPr>
            <a:picLocks noChangeAspect="1"/>
          </p:cNvPicPr>
          <p:nvPr/>
        </p:nvPicPr>
        <p:blipFill>
          <a:blip r:embed="rId5"/>
          <a:stretch>
            <a:fillRect/>
          </a:stretch>
        </p:blipFill>
        <p:spPr>
          <a:xfrm>
            <a:off x="4819817" y="3429001"/>
            <a:ext cx="4549426" cy="3331077"/>
          </a:xfrm>
          <a:prstGeom prst="rect">
            <a:avLst/>
          </a:prstGeom>
        </p:spPr>
      </p:pic>
    </p:spTree>
    <p:extLst>
      <p:ext uri="{BB962C8B-B14F-4D97-AF65-F5344CB8AC3E}">
        <p14:creationId xmlns:p14="http://schemas.microsoft.com/office/powerpoint/2010/main" val="375785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son &amp; Gosselink canal widening.tiff"/>
          <p:cNvPicPr>
            <a:picLocks noChangeAspect="1"/>
          </p:cNvPicPr>
          <p:nvPr/>
        </p:nvPicPr>
        <p:blipFill>
          <a:blip r:embed="rId2"/>
          <a:stretch>
            <a:fillRect/>
          </a:stretch>
        </p:blipFill>
        <p:spPr>
          <a:xfrm>
            <a:off x="1720850" y="303129"/>
            <a:ext cx="8750300" cy="4876800"/>
          </a:xfrm>
          <a:prstGeom prst="rect">
            <a:avLst/>
          </a:prstGeom>
        </p:spPr>
      </p:pic>
      <p:sp>
        <p:nvSpPr>
          <p:cNvPr id="3" name="TextBox 2"/>
          <p:cNvSpPr txBox="1"/>
          <p:nvPr/>
        </p:nvSpPr>
        <p:spPr>
          <a:xfrm>
            <a:off x="2058723" y="5480672"/>
            <a:ext cx="7797402" cy="646331"/>
          </a:xfrm>
          <a:prstGeom prst="rect">
            <a:avLst/>
          </a:prstGeom>
          <a:noFill/>
        </p:spPr>
        <p:txBody>
          <a:bodyPr wrap="none" rtlCol="0">
            <a:spAutoFit/>
          </a:bodyPr>
          <a:lstStyle/>
          <a:p>
            <a:r>
              <a:rPr lang="en-US"/>
              <a:t>Relationship between canal width and age for the Southwest LA Canal, LaFourche </a:t>
            </a:r>
          </a:p>
          <a:p>
            <a:r>
              <a:rPr lang="en-US"/>
              <a:t>Parish, LA (Johnson and Gosselink 1982).</a:t>
            </a:r>
          </a:p>
        </p:txBody>
      </p:sp>
    </p:spTree>
    <p:extLst>
      <p:ext uri="{BB962C8B-B14F-4D97-AF65-F5344CB8AC3E}">
        <p14:creationId xmlns:p14="http://schemas.microsoft.com/office/powerpoint/2010/main" val="132345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E15C-09C1-F64D-85EA-B113D9BE073C}"/>
              </a:ext>
            </a:extLst>
          </p:cNvPr>
          <p:cNvSpPr>
            <a:spLocks noGrp="1"/>
          </p:cNvSpPr>
          <p:nvPr>
            <p:ph type="title"/>
          </p:nvPr>
        </p:nvSpPr>
        <p:spPr/>
        <p:txBody>
          <a:bodyPr/>
          <a:lstStyle/>
          <a:p>
            <a:r>
              <a:rPr lang="en-US" dirty="0"/>
              <a:t>INDUCED SUBSIDENC</a:t>
            </a:r>
          </a:p>
        </p:txBody>
      </p:sp>
      <p:sp>
        <p:nvSpPr>
          <p:cNvPr id="3" name="Content Placeholder 2">
            <a:extLst>
              <a:ext uri="{FF2B5EF4-FFF2-40B4-BE49-F238E27FC236}">
                <a16:creationId xmlns:a16="http://schemas.microsoft.com/office/drawing/2014/main" id="{19DFD6E1-C48F-8D4E-A3CA-A520397ECEB5}"/>
              </a:ext>
            </a:extLst>
          </p:cNvPr>
          <p:cNvSpPr>
            <a:spLocks noGrp="1"/>
          </p:cNvSpPr>
          <p:nvPr>
            <p:ph idx="1"/>
          </p:nvPr>
        </p:nvSpPr>
        <p:spPr/>
        <p:txBody>
          <a:bodyPr/>
          <a:lstStyle/>
          <a:p>
            <a:r>
              <a:rPr lang="en-US" dirty="0"/>
              <a:t>Reservoir Collapse due to oil and gas withdrawal</a:t>
            </a:r>
          </a:p>
          <a:p>
            <a:r>
              <a:rPr lang="en-US" dirty="0"/>
              <a:t>Secondary Collapse due to Slow Drainage of Water from Bounding Shales</a:t>
            </a:r>
          </a:p>
          <a:p>
            <a:r>
              <a:rPr lang="en-US" dirty="0"/>
              <a:t>Induced Subsidence due to Changes in Pressure Across Faults</a:t>
            </a:r>
          </a:p>
        </p:txBody>
      </p:sp>
    </p:spTree>
    <p:extLst>
      <p:ext uri="{BB962C8B-B14F-4D97-AF65-F5344CB8AC3E}">
        <p14:creationId xmlns:p14="http://schemas.microsoft.com/office/powerpoint/2010/main" val="2617377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rton 2005 map.tiff"/>
          <p:cNvPicPr>
            <a:picLocks noChangeAspect="1"/>
          </p:cNvPicPr>
          <p:nvPr/>
        </p:nvPicPr>
        <p:blipFill>
          <a:blip r:embed="rId2"/>
          <a:srcRect b="14300"/>
          <a:stretch>
            <a:fillRect/>
          </a:stretch>
        </p:blipFill>
        <p:spPr>
          <a:xfrm>
            <a:off x="1536310" y="184150"/>
            <a:ext cx="7245949" cy="5156495"/>
          </a:xfrm>
          <a:prstGeom prst="rect">
            <a:avLst/>
          </a:prstGeom>
        </p:spPr>
      </p:pic>
      <p:sp>
        <p:nvSpPr>
          <p:cNvPr id="2" name="TextBox 1">
            <a:extLst>
              <a:ext uri="{FF2B5EF4-FFF2-40B4-BE49-F238E27FC236}">
                <a16:creationId xmlns:a16="http://schemas.microsoft.com/office/drawing/2014/main" id="{7217408C-D843-1BF2-8312-36C66F60D1CD}"/>
              </a:ext>
            </a:extLst>
          </p:cNvPr>
          <p:cNvSpPr txBox="1"/>
          <p:nvPr/>
        </p:nvSpPr>
        <p:spPr>
          <a:xfrm>
            <a:off x="361741" y="5566787"/>
            <a:ext cx="11303159" cy="1200329"/>
          </a:xfrm>
          <a:prstGeom prst="rect">
            <a:avLst/>
          </a:prstGeom>
          <a:noFill/>
        </p:spPr>
        <p:txBody>
          <a:bodyPr wrap="none" rtlCol="0">
            <a:spAutoFit/>
          </a:bodyPr>
          <a:lstStyle/>
          <a:p>
            <a:r>
              <a:rPr lang="en-US" dirty="0"/>
              <a:t>Map showing average subsidence rates between 1965 and 1993 in south Louisiana. </a:t>
            </a:r>
          </a:p>
          <a:p>
            <a:r>
              <a:rPr lang="en-US" dirty="0"/>
              <a:t>Areas of highest subsidence rates (&gt;12 mm/year; hatched pattern) correlate closely with locations of oil and gas fields. </a:t>
            </a:r>
          </a:p>
          <a:p>
            <a:r>
              <a:rPr lang="en-US" dirty="0"/>
              <a:t>Lowest average subsidence rates are located between major producing fields. </a:t>
            </a:r>
          </a:p>
          <a:p>
            <a:endParaRPr lang="en-US" dirty="0"/>
          </a:p>
        </p:txBody>
      </p:sp>
    </p:spTree>
    <p:extLst>
      <p:ext uri="{BB962C8B-B14F-4D97-AF65-F5344CB8AC3E}">
        <p14:creationId xmlns:p14="http://schemas.microsoft.com/office/powerpoint/2010/main" val="298156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ton 2006.tiff"/>
          <p:cNvPicPr>
            <a:picLocks noChangeAspect="1"/>
          </p:cNvPicPr>
          <p:nvPr/>
        </p:nvPicPr>
        <p:blipFill>
          <a:blip r:embed="rId2"/>
          <a:stretch>
            <a:fillRect/>
          </a:stretch>
        </p:blipFill>
        <p:spPr>
          <a:xfrm>
            <a:off x="1949450" y="223638"/>
            <a:ext cx="8293100" cy="4940300"/>
          </a:xfrm>
          <a:prstGeom prst="rect">
            <a:avLst/>
          </a:prstGeom>
        </p:spPr>
      </p:pic>
      <p:sp>
        <p:nvSpPr>
          <p:cNvPr id="3" name="TextBox 2"/>
          <p:cNvSpPr txBox="1"/>
          <p:nvPr/>
        </p:nvSpPr>
        <p:spPr>
          <a:xfrm>
            <a:off x="1949451" y="5304693"/>
            <a:ext cx="8484088" cy="1200329"/>
          </a:xfrm>
          <a:prstGeom prst="rect">
            <a:avLst/>
          </a:prstGeom>
          <a:noFill/>
        </p:spPr>
        <p:txBody>
          <a:bodyPr wrap="square" rtlCol="0">
            <a:spAutoFit/>
          </a:bodyPr>
          <a:lstStyle/>
          <a:p>
            <a:r>
              <a:rPr lang="en-US"/>
              <a:t>Plots of historical subsidence rates along LA Highway 1 between Raceland and Leeville, Louisiana showing a close spatial correlation between highest subsidence rates, hydrocarbon-producing fields (delineated in grey), and the projected intersection of the Golden Meadow fault zone (Morton et al. 2006). </a:t>
            </a:r>
          </a:p>
        </p:txBody>
      </p:sp>
    </p:spTree>
    <p:extLst>
      <p:ext uri="{BB962C8B-B14F-4D97-AF65-F5344CB8AC3E}">
        <p14:creationId xmlns:p14="http://schemas.microsoft.com/office/powerpoint/2010/main" val="440212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g et al. Fig 2.tiff"/>
          <p:cNvPicPr>
            <a:picLocks noChangeAspect="1"/>
          </p:cNvPicPr>
          <p:nvPr/>
        </p:nvPicPr>
        <p:blipFill>
          <a:blip r:embed="rId2"/>
          <a:srcRect b="21536"/>
          <a:stretch>
            <a:fillRect/>
          </a:stretch>
        </p:blipFill>
        <p:spPr>
          <a:xfrm>
            <a:off x="1524000" y="0"/>
            <a:ext cx="4610100" cy="6850446"/>
          </a:xfrm>
          <a:prstGeom prst="rect">
            <a:avLst/>
          </a:prstGeom>
        </p:spPr>
      </p:pic>
      <p:sp>
        <p:nvSpPr>
          <p:cNvPr id="6" name="TextBox 5"/>
          <p:cNvSpPr txBox="1"/>
          <p:nvPr/>
        </p:nvSpPr>
        <p:spPr>
          <a:xfrm>
            <a:off x="6134100" y="444501"/>
            <a:ext cx="4155182" cy="5078313"/>
          </a:xfrm>
          <a:prstGeom prst="rect">
            <a:avLst/>
          </a:prstGeom>
          <a:noFill/>
        </p:spPr>
        <p:txBody>
          <a:bodyPr wrap="square" rtlCol="0">
            <a:spAutoFit/>
          </a:bodyPr>
          <a:lstStyle/>
          <a:p>
            <a:r>
              <a:rPr lang="en-US" dirty="0"/>
              <a:t>Elevation changes during epoch 1 (1965-1982; A) and epoch 2 (1983-1993; B), and the rates of subsidence in the two epochs (C).  Over the entire transect, subsidence rates were greater in epoch 2 than in epoch 1.  The yellow squares in (A) and (B) indicate an arbitrarily selected reference station approximately 8 km south and outside of the projected </a:t>
            </a:r>
            <a:r>
              <a:rPr lang="en-US" dirty="0" err="1"/>
              <a:t>Leeville</a:t>
            </a:r>
            <a:r>
              <a:rPr lang="en-US" dirty="0"/>
              <a:t> field, to estimate the magnitudes of local production-related subsidence signals (Chang et al. 2014). </a:t>
            </a:r>
          </a:p>
          <a:p>
            <a:endParaRPr lang="en-US" dirty="0"/>
          </a:p>
          <a:p>
            <a:r>
              <a:rPr lang="en-US" dirty="0"/>
              <a:t>Slow drainage of pore fluids from shales</a:t>
            </a:r>
          </a:p>
          <a:p>
            <a:r>
              <a:rPr lang="en-US"/>
              <a:t>Fault activation</a:t>
            </a:r>
            <a:endParaRPr lang="en-US" dirty="0"/>
          </a:p>
          <a:p>
            <a:r>
              <a:rPr lang="en-US" dirty="0"/>
              <a:t>Reservoir compaction</a:t>
            </a:r>
          </a:p>
          <a:p>
            <a:r>
              <a:rPr lang="en-US" dirty="0"/>
              <a:t>Time dependent creep compaction</a:t>
            </a:r>
          </a:p>
          <a:p>
            <a:r>
              <a:rPr lang="en-US" dirty="0"/>
              <a:t>Acceleration after decrease of production</a:t>
            </a:r>
          </a:p>
        </p:txBody>
      </p:sp>
    </p:spTree>
    <p:extLst>
      <p:ext uri="{BB962C8B-B14F-4D97-AF65-F5344CB8AC3E}">
        <p14:creationId xmlns:p14="http://schemas.microsoft.com/office/powerpoint/2010/main" val="2660094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EDFC31-F591-7876-27F3-269F6E36E63C}"/>
              </a:ext>
            </a:extLst>
          </p:cNvPr>
          <p:cNvPicPr>
            <a:picLocks noChangeAspect="1"/>
          </p:cNvPicPr>
          <p:nvPr/>
        </p:nvPicPr>
        <p:blipFill>
          <a:blip r:embed="rId2"/>
          <a:stretch>
            <a:fillRect/>
          </a:stretch>
        </p:blipFill>
        <p:spPr>
          <a:xfrm>
            <a:off x="2209800" y="1040189"/>
            <a:ext cx="7772400" cy="4777622"/>
          </a:xfrm>
          <a:prstGeom prst="rect">
            <a:avLst/>
          </a:prstGeom>
        </p:spPr>
      </p:pic>
    </p:spTree>
    <p:extLst>
      <p:ext uri="{BB962C8B-B14F-4D97-AF65-F5344CB8AC3E}">
        <p14:creationId xmlns:p14="http://schemas.microsoft.com/office/powerpoint/2010/main" val="1620148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ton et al. 2006 fig 1.tiff"/>
          <p:cNvPicPr>
            <a:picLocks noChangeAspect="1"/>
          </p:cNvPicPr>
          <p:nvPr/>
        </p:nvPicPr>
        <p:blipFill>
          <a:blip r:embed="rId2"/>
          <a:stretch>
            <a:fillRect/>
          </a:stretch>
        </p:blipFill>
        <p:spPr>
          <a:xfrm>
            <a:off x="1524000" y="488439"/>
            <a:ext cx="5600700" cy="5461000"/>
          </a:xfrm>
          <a:prstGeom prst="rect">
            <a:avLst/>
          </a:prstGeom>
        </p:spPr>
      </p:pic>
      <p:sp>
        <p:nvSpPr>
          <p:cNvPr id="5" name="TextBox 4"/>
          <p:cNvSpPr txBox="1"/>
          <p:nvPr/>
        </p:nvSpPr>
        <p:spPr>
          <a:xfrm>
            <a:off x="7347178" y="0"/>
            <a:ext cx="3320822" cy="6740308"/>
          </a:xfrm>
          <a:prstGeom prst="rect">
            <a:avLst/>
          </a:prstGeom>
          <a:noFill/>
        </p:spPr>
        <p:txBody>
          <a:bodyPr wrap="square" rtlCol="0">
            <a:spAutoFit/>
          </a:bodyPr>
          <a:lstStyle/>
          <a:p>
            <a:r>
              <a:rPr lang="en-US" i="1"/>
              <a:t>Sequence of production-related subsurface events that may induce land subsidence and reactivate faults.  Prolonged or rapid production of oil, gas, and formation water (2) causes formation pressures to decline (3).  This increases the effective vertical stress of the overburden (4), which causes compaction of the reservoir rocks and may cause formerly active faults (1) to be reactivated (5).  Either compaction of the reservoir and surrounding strata or slip along fault planes can cause land-surface subsidence (6).  Where compaction or fault-related subsidence occurs in wetland areas, the wetlands typically are submerged and converted to open water (7).  Figure is not to scale (Morton et al. 2006).</a:t>
            </a:r>
          </a:p>
          <a:p>
            <a:endParaRPr lang="en-US"/>
          </a:p>
        </p:txBody>
      </p:sp>
    </p:spTree>
    <p:extLst>
      <p:ext uri="{BB962C8B-B14F-4D97-AF65-F5344CB8AC3E}">
        <p14:creationId xmlns:p14="http://schemas.microsoft.com/office/powerpoint/2010/main" val="1846357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0189-5EE2-D05B-A0BC-91BC3555299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1060D2D-4C50-D283-9EFC-8D974711AE50}"/>
              </a:ext>
            </a:extLst>
          </p:cNvPr>
          <p:cNvPicPr>
            <a:picLocks noChangeAspect="1"/>
          </p:cNvPicPr>
          <p:nvPr/>
        </p:nvPicPr>
        <p:blipFill>
          <a:blip r:embed="rId2"/>
          <a:stretch>
            <a:fillRect/>
          </a:stretch>
        </p:blipFill>
        <p:spPr>
          <a:xfrm>
            <a:off x="100616" y="10633"/>
            <a:ext cx="8140198" cy="5782821"/>
          </a:xfrm>
          <a:prstGeom prst="rect">
            <a:avLst/>
          </a:prstGeom>
        </p:spPr>
      </p:pic>
      <p:sp>
        <p:nvSpPr>
          <p:cNvPr id="3" name="TextBox 2">
            <a:extLst>
              <a:ext uri="{FF2B5EF4-FFF2-40B4-BE49-F238E27FC236}">
                <a16:creationId xmlns:a16="http://schemas.microsoft.com/office/drawing/2014/main" id="{98900E0F-A80A-A77B-8AAF-04892F8ADA9F}"/>
              </a:ext>
            </a:extLst>
          </p:cNvPr>
          <p:cNvSpPr txBox="1"/>
          <p:nvPr/>
        </p:nvSpPr>
        <p:spPr>
          <a:xfrm>
            <a:off x="8358555" y="328246"/>
            <a:ext cx="3399692" cy="6463308"/>
          </a:xfrm>
          <a:prstGeom prst="rect">
            <a:avLst/>
          </a:prstGeom>
          <a:noFill/>
        </p:spPr>
        <p:txBody>
          <a:bodyPr wrap="square" rtlCol="0">
            <a:spAutoFit/>
          </a:bodyPr>
          <a:lstStyle/>
          <a:p>
            <a:r>
              <a:rPr lang="en-US" dirty="0"/>
              <a:t>Breton Sound Basin (east of the Miss River). Wetland Loss mainly due to Petroleum impacts.</a:t>
            </a:r>
          </a:p>
          <a:p>
            <a:r>
              <a:rPr lang="en-US" dirty="0"/>
              <a:t>Canals and spoil banks altered surface hydrology, reduced sediment input to the marsh surface, and increased shallow subsidence.</a:t>
            </a:r>
          </a:p>
          <a:p>
            <a:endParaRPr lang="en-US" dirty="0"/>
          </a:p>
          <a:p>
            <a:r>
              <a:rPr lang="en-US" dirty="0"/>
              <a:t>Withdrawal of oil and gas increased deep subsidence due to fault activation (along Bayou Long), and reservoir collapse. </a:t>
            </a:r>
          </a:p>
          <a:p>
            <a:endParaRPr lang="en-US" dirty="0"/>
          </a:p>
          <a:p>
            <a:r>
              <a:rPr lang="en-US" dirty="0"/>
              <a:t>Wetlands north of Bayou Long have low loss rates because it is on the up thrown side of the fault with higher elevation. Wetlands on the down thrown side of the fault lost elevation.</a:t>
            </a:r>
          </a:p>
          <a:p>
            <a:endParaRPr lang="en-US" dirty="0"/>
          </a:p>
          <a:p>
            <a:endParaRPr lang="en-US" dirty="0"/>
          </a:p>
          <a:p>
            <a:r>
              <a:rPr lang="en-US" dirty="0"/>
              <a:t> </a:t>
            </a:r>
          </a:p>
        </p:txBody>
      </p:sp>
      <p:sp>
        <p:nvSpPr>
          <p:cNvPr id="4" name="TextBox 3">
            <a:extLst>
              <a:ext uri="{FF2B5EF4-FFF2-40B4-BE49-F238E27FC236}">
                <a16:creationId xmlns:a16="http://schemas.microsoft.com/office/drawing/2014/main" id="{EC89A022-85FB-C9C7-E137-A2B347B000E4}"/>
              </a:ext>
            </a:extLst>
          </p:cNvPr>
          <p:cNvSpPr txBox="1"/>
          <p:nvPr/>
        </p:nvSpPr>
        <p:spPr>
          <a:xfrm>
            <a:off x="480646" y="6131169"/>
            <a:ext cx="8007770" cy="400110"/>
          </a:xfrm>
          <a:prstGeom prst="rect">
            <a:avLst/>
          </a:prstGeom>
          <a:noFill/>
        </p:spPr>
        <p:txBody>
          <a:bodyPr wrap="none" rtlCol="0">
            <a:spAutoFit/>
          </a:bodyPr>
          <a:lstStyle/>
          <a:p>
            <a:r>
              <a:rPr lang="en-US" sz="2000" dirty="0"/>
              <a:t>Wetland Loss South of Bayou Long  Mainly Due to Oil and Gas Activities.</a:t>
            </a:r>
          </a:p>
        </p:txBody>
      </p:sp>
    </p:spTree>
    <p:extLst>
      <p:ext uri="{BB962C8B-B14F-4D97-AF65-F5344CB8AC3E}">
        <p14:creationId xmlns:p14="http://schemas.microsoft.com/office/powerpoint/2010/main" val="1110293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281F8DBE-F1AB-400A-8F44-12BB215B1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80667"/>
            <a:ext cx="5981984" cy="6059087"/>
          </a:xfrm>
          <a:prstGeom prst="rect">
            <a:avLst/>
          </a:prstGeom>
        </p:spPr>
      </p:pic>
      <p:sp>
        <p:nvSpPr>
          <p:cNvPr id="5" name="WordArt 6">
            <a:extLst>
              <a:ext uri="{FF2B5EF4-FFF2-40B4-BE49-F238E27FC236}">
                <a16:creationId xmlns:a16="http://schemas.microsoft.com/office/drawing/2014/main" id="{500B6760-D8D9-4739-84D2-86FD1BC5F88C}"/>
              </a:ext>
            </a:extLst>
          </p:cNvPr>
          <p:cNvSpPr>
            <a:spLocks noChangeArrowheads="1" noChangeShapeType="1" noTextEdit="1"/>
          </p:cNvSpPr>
          <p:nvPr/>
        </p:nvSpPr>
        <p:spPr bwMode="auto">
          <a:xfrm>
            <a:off x="8686800" y="6553200"/>
            <a:ext cx="1905000" cy="228600"/>
          </a:xfrm>
          <a:prstGeom prst="rect">
            <a:avLst/>
          </a:prstGeom>
        </p:spPr>
        <p:txBody>
          <a:bodyPr wrap="none" fromWordArt="1">
            <a:prstTxWarp prst="textPlain">
              <a:avLst>
                <a:gd name="adj" fmla="val 50000"/>
              </a:avLst>
            </a:prstTxWarp>
          </a:bodyPr>
          <a:lstStyle/>
          <a:p>
            <a:pPr algn="ctr"/>
            <a:r>
              <a:rPr lang="en-US" sz="1400" b="1" kern="10" dirty="0">
                <a:ln w="9525">
                  <a:solidFill>
                    <a:srgbClr val="000000"/>
                  </a:solidFill>
                  <a:miter lim="800000"/>
                  <a:headEnd/>
                  <a:tailEnd/>
                </a:ln>
                <a:solidFill>
                  <a:srgbClr val="FFFFFF"/>
                </a:solidFill>
                <a:latin typeface="Tahoma"/>
                <a:ea typeface="Tahoma"/>
                <a:cs typeface="Tahoma"/>
              </a:rPr>
              <a:t>Caro Cuenca et al. (2011)</a:t>
            </a:r>
          </a:p>
        </p:txBody>
      </p:sp>
    </p:spTree>
    <p:extLst>
      <p:ext uri="{BB962C8B-B14F-4D97-AF65-F5344CB8AC3E}">
        <p14:creationId xmlns:p14="http://schemas.microsoft.com/office/powerpoint/2010/main" val="382495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0894-7AEC-7A2B-0EE3-5343A095BA6A}"/>
              </a:ext>
            </a:extLst>
          </p:cNvPr>
          <p:cNvSpPr>
            <a:spLocks noGrp="1"/>
          </p:cNvSpPr>
          <p:nvPr>
            <p:ph type="title"/>
          </p:nvPr>
        </p:nvSpPr>
        <p:spPr>
          <a:xfrm>
            <a:off x="838200" y="365125"/>
            <a:ext cx="10515600" cy="609565"/>
          </a:xfrm>
        </p:spPr>
        <p:txBody>
          <a:bodyPr>
            <a:normAutofit/>
          </a:bodyPr>
          <a:lstStyle/>
          <a:p>
            <a:r>
              <a:rPr lang="en-US" sz="3200" b="1" dirty="0"/>
              <a:t>The Mississippi Delta</a:t>
            </a:r>
          </a:p>
        </p:txBody>
      </p:sp>
      <p:pic>
        <p:nvPicPr>
          <p:cNvPr id="6" name="Picture 5">
            <a:extLst>
              <a:ext uri="{FF2B5EF4-FFF2-40B4-BE49-F238E27FC236}">
                <a16:creationId xmlns:a16="http://schemas.microsoft.com/office/drawing/2014/main" id="{CE4D2CF5-A556-2DA4-17B4-2C496A721EE4}"/>
              </a:ext>
            </a:extLst>
          </p:cNvPr>
          <p:cNvPicPr>
            <a:picLocks noChangeAspect="1"/>
          </p:cNvPicPr>
          <p:nvPr/>
        </p:nvPicPr>
        <p:blipFill>
          <a:blip r:embed="rId2"/>
          <a:stretch>
            <a:fillRect/>
          </a:stretch>
        </p:blipFill>
        <p:spPr>
          <a:xfrm>
            <a:off x="572401" y="3955380"/>
            <a:ext cx="7772400" cy="2620307"/>
          </a:xfrm>
          <a:prstGeom prst="rect">
            <a:avLst/>
          </a:prstGeom>
        </p:spPr>
      </p:pic>
      <p:pic>
        <p:nvPicPr>
          <p:cNvPr id="7" name="Picture 6">
            <a:extLst>
              <a:ext uri="{FF2B5EF4-FFF2-40B4-BE49-F238E27FC236}">
                <a16:creationId xmlns:a16="http://schemas.microsoft.com/office/drawing/2014/main" id="{AAE6C08C-E20F-AF16-2D41-2BB94C9584AC}"/>
              </a:ext>
            </a:extLst>
          </p:cNvPr>
          <p:cNvPicPr>
            <a:picLocks noChangeAspect="1"/>
          </p:cNvPicPr>
          <p:nvPr/>
        </p:nvPicPr>
        <p:blipFill>
          <a:blip r:embed="rId3"/>
          <a:stretch>
            <a:fillRect/>
          </a:stretch>
        </p:blipFill>
        <p:spPr>
          <a:xfrm>
            <a:off x="467626" y="974690"/>
            <a:ext cx="3990975" cy="2980690"/>
          </a:xfrm>
          <a:prstGeom prst="rect">
            <a:avLst/>
          </a:prstGeom>
        </p:spPr>
      </p:pic>
      <p:pic>
        <p:nvPicPr>
          <p:cNvPr id="8" name="Picture 7">
            <a:extLst>
              <a:ext uri="{FF2B5EF4-FFF2-40B4-BE49-F238E27FC236}">
                <a16:creationId xmlns:a16="http://schemas.microsoft.com/office/drawing/2014/main" id="{A09BBA8E-9001-F247-9072-4BAFA0223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237" y="353385"/>
            <a:ext cx="5943600" cy="3485515"/>
          </a:xfrm>
          <a:prstGeom prst="rect">
            <a:avLst/>
          </a:prstGeom>
        </p:spPr>
      </p:pic>
      <p:sp>
        <p:nvSpPr>
          <p:cNvPr id="9" name="TextBox 8">
            <a:extLst>
              <a:ext uri="{FF2B5EF4-FFF2-40B4-BE49-F238E27FC236}">
                <a16:creationId xmlns:a16="http://schemas.microsoft.com/office/drawing/2014/main" id="{F771FC2F-9A81-00B2-8CBB-C58DC86BFEA5}"/>
              </a:ext>
            </a:extLst>
          </p:cNvPr>
          <p:cNvSpPr txBox="1"/>
          <p:nvPr/>
        </p:nvSpPr>
        <p:spPr>
          <a:xfrm>
            <a:off x="4732638" y="1492459"/>
            <a:ext cx="733278" cy="646331"/>
          </a:xfrm>
          <a:prstGeom prst="rect">
            <a:avLst/>
          </a:prstGeom>
          <a:noFill/>
        </p:spPr>
        <p:txBody>
          <a:bodyPr wrap="none" rtlCol="0">
            <a:spAutoFit/>
          </a:bodyPr>
          <a:lstStyle/>
          <a:p>
            <a:r>
              <a:rPr lang="en-US" dirty="0"/>
              <a:t>Delta </a:t>
            </a:r>
          </a:p>
          <a:p>
            <a:r>
              <a:rPr lang="en-US" dirty="0"/>
              <a:t>Lobes</a:t>
            </a:r>
          </a:p>
        </p:txBody>
      </p:sp>
      <p:sp>
        <p:nvSpPr>
          <p:cNvPr id="10" name="TextBox 9">
            <a:extLst>
              <a:ext uri="{FF2B5EF4-FFF2-40B4-BE49-F238E27FC236}">
                <a16:creationId xmlns:a16="http://schemas.microsoft.com/office/drawing/2014/main" id="{2E1691A2-B196-24C0-0673-7605603EF3FA}"/>
              </a:ext>
            </a:extLst>
          </p:cNvPr>
          <p:cNvSpPr txBox="1"/>
          <p:nvPr/>
        </p:nvSpPr>
        <p:spPr>
          <a:xfrm>
            <a:off x="9168714" y="4312508"/>
            <a:ext cx="2450885" cy="1754326"/>
          </a:xfrm>
          <a:prstGeom prst="rect">
            <a:avLst/>
          </a:prstGeom>
          <a:noFill/>
        </p:spPr>
        <p:txBody>
          <a:bodyPr wrap="square" rtlCol="0">
            <a:spAutoFit/>
          </a:bodyPr>
          <a:lstStyle/>
          <a:p>
            <a:r>
              <a:rPr lang="en-US" dirty="0"/>
              <a:t>Interdistributary Basins</a:t>
            </a:r>
          </a:p>
          <a:p>
            <a:r>
              <a:rPr lang="en-US" dirty="0"/>
              <a:t>and Vegetation Zones</a:t>
            </a:r>
          </a:p>
          <a:p>
            <a:endParaRPr lang="en-US" dirty="0"/>
          </a:p>
          <a:p>
            <a:endParaRPr lang="en-US" dirty="0"/>
          </a:p>
          <a:p>
            <a:r>
              <a:rPr lang="en-US" dirty="0"/>
              <a:t>Wetland Loss in the Mississippi Delta</a:t>
            </a:r>
          </a:p>
        </p:txBody>
      </p:sp>
    </p:spTree>
    <p:extLst>
      <p:ext uri="{BB962C8B-B14F-4D97-AF65-F5344CB8AC3E}">
        <p14:creationId xmlns:p14="http://schemas.microsoft.com/office/powerpoint/2010/main" val="2119670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E15C-09C1-F64D-85EA-B113D9BE073C}"/>
              </a:ext>
            </a:extLst>
          </p:cNvPr>
          <p:cNvSpPr>
            <a:spLocks noGrp="1"/>
          </p:cNvSpPr>
          <p:nvPr>
            <p:ph type="title"/>
          </p:nvPr>
        </p:nvSpPr>
        <p:spPr>
          <a:xfrm>
            <a:off x="838200" y="365126"/>
            <a:ext cx="10515600" cy="475134"/>
          </a:xfrm>
        </p:spPr>
        <p:txBody>
          <a:bodyPr>
            <a:noAutofit/>
          </a:bodyPr>
          <a:lstStyle/>
          <a:p>
            <a:r>
              <a:rPr lang="en-US" sz="2800" dirty="0"/>
              <a:t>TOXICITY IMPACTS</a:t>
            </a:r>
          </a:p>
        </p:txBody>
      </p:sp>
      <p:sp>
        <p:nvSpPr>
          <p:cNvPr id="3" name="Content Placeholder 2">
            <a:extLst>
              <a:ext uri="{FF2B5EF4-FFF2-40B4-BE49-F238E27FC236}">
                <a16:creationId xmlns:a16="http://schemas.microsoft.com/office/drawing/2014/main" id="{19DFD6E1-C48F-8D4E-A3CA-A520397ECEB5}"/>
              </a:ext>
            </a:extLst>
          </p:cNvPr>
          <p:cNvSpPr>
            <a:spLocks noGrp="1"/>
          </p:cNvSpPr>
          <p:nvPr>
            <p:ph idx="1"/>
          </p:nvPr>
        </p:nvSpPr>
        <p:spPr>
          <a:xfrm>
            <a:off x="717620" y="840260"/>
            <a:ext cx="10515600" cy="4351338"/>
          </a:xfrm>
        </p:spPr>
        <p:txBody>
          <a:bodyPr>
            <a:normAutofit/>
          </a:bodyPr>
          <a:lstStyle/>
          <a:p>
            <a:r>
              <a:rPr lang="en-US" sz="1600" b="1" dirty="0"/>
              <a:t>There are high levels of toxins from produced water in sediments.  Strong mixing events such as frontal passages and hurricanes can mix these toxins into the water column and </a:t>
            </a:r>
            <a:r>
              <a:rPr lang="en-US" sz="1600" b="1" dirty="0" err="1"/>
              <a:t>advect</a:t>
            </a:r>
            <a:r>
              <a:rPr lang="en-US" sz="1600" b="1" dirty="0"/>
              <a:t> them over marshes. </a:t>
            </a:r>
          </a:p>
          <a:p>
            <a:pPr marL="0" indent="0">
              <a:buNone/>
            </a:pPr>
            <a:r>
              <a:rPr lang="en-US" sz="1600" b="1" dirty="0"/>
              <a:t> </a:t>
            </a:r>
            <a:endParaRPr lang="en-US" sz="1600" dirty="0"/>
          </a:p>
        </p:txBody>
      </p:sp>
      <p:pic>
        <p:nvPicPr>
          <p:cNvPr id="4" name="Picture 3">
            <a:extLst>
              <a:ext uri="{FF2B5EF4-FFF2-40B4-BE49-F238E27FC236}">
                <a16:creationId xmlns:a16="http://schemas.microsoft.com/office/drawing/2014/main" id="{6AB367D0-C387-BEBF-01A0-FDCEDD283426}"/>
              </a:ext>
            </a:extLst>
          </p:cNvPr>
          <p:cNvPicPr>
            <a:picLocks noChangeAspect="1"/>
          </p:cNvPicPr>
          <p:nvPr/>
        </p:nvPicPr>
        <p:blipFill>
          <a:blip r:embed="rId2"/>
          <a:stretch>
            <a:fillRect/>
          </a:stretch>
        </p:blipFill>
        <p:spPr>
          <a:xfrm>
            <a:off x="1095791" y="1315394"/>
            <a:ext cx="7772400" cy="3142255"/>
          </a:xfrm>
          <a:prstGeom prst="rect">
            <a:avLst/>
          </a:prstGeom>
        </p:spPr>
      </p:pic>
      <p:pic>
        <p:nvPicPr>
          <p:cNvPr id="5" name="Picture 4">
            <a:extLst>
              <a:ext uri="{FF2B5EF4-FFF2-40B4-BE49-F238E27FC236}">
                <a16:creationId xmlns:a16="http://schemas.microsoft.com/office/drawing/2014/main" id="{3276B9E8-A9F3-4DA2-4B01-309C655EA3DA}"/>
              </a:ext>
            </a:extLst>
          </p:cNvPr>
          <p:cNvPicPr>
            <a:picLocks noChangeAspect="1"/>
          </p:cNvPicPr>
          <p:nvPr/>
        </p:nvPicPr>
        <p:blipFill>
          <a:blip r:embed="rId3"/>
          <a:stretch>
            <a:fillRect/>
          </a:stretch>
        </p:blipFill>
        <p:spPr>
          <a:xfrm>
            <a:off x="1156081" y="4253779"/>
            <a:ext cx="7772400" cy="1156483"/>
          </a:xfrm>
          <a:prstGeom prst="rect">
            <a:avLst/>
          </a:prstGeom>
        </p:spPr>
      </p:pic>
      <p:sp>
        <p:nvSpPr>
          <p:cNvPr id="6" name="TextBox 5">
            <a:extLst>
              <a:ext uri="{FF2B5EF4-FFF2-40B4-BE49-F238E27FC236}">
                <a16:creationId xmlns:a16="http://schemas.microsoft.com/office/drawing/2014/main" id="{4D04174A-5C95-7312-19DD-13739EF70F1F}"/>
              </a:ext>
            </a:extLst>
          </p:cNvPr>
          <p:cNvSpPr txBox="1"/>
          <p:nvPr/>
        </p:nvSpPr>
        <p:spPr>
          <a:xfrm>
            <a:off x="9551773" y="2137719"/>
            <a:ext cx="2323070" cy="923330"/>
          </a:xfrm>
          <a:prstGeom prst="rect">
            <a:avLst/>
          </a:prstGeom>
          <a:noFill/>
        </p:spPr>
        <p:txBody>
          <a:bodyPr wrap="square" rtlCol="0">
            <a:spAutoFit/>
          </a:bodyPr>
          <a:lstStyle/>
          <a:p>
            <a:r>
              <a:rPr lang="en-US" dirty="0"/>
              <a:t>Produced Water is More Toxic Than Crude Oil </a:t>
            </a:r>
          </a:p>
        </p:txBody>
      </p:sp>
    </p:spTree>
    <p:extLst>
      <p:ext uri="{BB962C8B-B14F-4D97-AF65-F5344CB8AC3E}">
        <p14:creationId xmlns:p14="http://schemas.microsoft.com/office/powerpoint/2010/main" val="265360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7FD4F-B61E-175F-7C37-184DDAE9AAB4}"/>
              </a:ext>
            </a:extLst>
          </p:cNvPr>
          <p:cNvSpPr>
            <a:spLocks noGrp="1"/>
          </p:cNvSpPr>
          <p:nvPr>
            <p:ph type="title"/>
          </p:nvPr>
        </p:nvSpPr>
        <p:spPr/>
        <p:txBody>
          <a:bodyPr/>
          <a:lstStyle/>
          <a:p>
            <a:r>
              <a:rPr lang="en-US" dirty="0"/>
              <a:t>Not Used</a:t>
            </a:r>
          </a:p>
        </p:txBody>
      </p:sp>
      <p:sp>
        <p:nvSpPr>
          <p:cNvPr id="3" name="Content Placeholder 2">
            <a:extLst>
              <a:ext uri="{FF2B5EF4-FFF2-40B4-BE49-F238E27FC236}">
                <a16:creationId xmlns:a16="http://schemas.microsoft.com/office/drawing/2014/main" id="{19F66021-316C-5B12-CBA7-CAA557850D6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15322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3F28E-3EC2-C2ED-8545-63587CF74960}"/>
              </a:ext>
            </a:extLst>
          </p:cNvPr>
          <p:cNvPicPr>
            <a:picLocks noChangeAspect="1"/>
          </p:cNvPicPr>
          <p:nvPr/>
        </p:nvPicPr>
        <p:blipFill>
          <a:blip r:embed="rId2"/>
          <a:stretch>
            <a:fillRect/>
          </a:stretch>
        </p:blipFill>
        <p:spPr>
          <a:xfrm>
            <a:off x="331573" y="589287"/>
            <a:ext cx="7772400" cy="5679426"/>
          </a:xfrm>
          <a:prstGeom prst="rect">
            <a:avLst/>
          </a:prstGeom>
        </p:spPr>
      </p:pic>
      <p:sp>
        <p:nvSpPr>
          <p:cNvPr id="5" name="TextBox 4">
            <a:extLst>
              <a:ext uri="{FF2B5EF4-FFF2-40B4-BE49-F238E27FC236}">
                <a16:creationId xmlns:a16="http://schemas.microsoft.com/office/drawing/2014/main" id="{01CA2304-E232-00A7-F570-5C83791DFE96}"/>
              </a:ext>
            </a:extLst>
          </p:cNvPr>
          <p:cNvSpPr txBox="1"/>
          <p:nvPr/>
        </p:nvSpPr>
        <p:spPr>
          <a:xfrm>
            <a:off x="8847438" y="1161535"/>
            <a:ext cx="2028119" cy="369332"/>
          </a:xfrm>
          <a:prstGeom prst="rect">
            <a:avLst/>
          </a:prstGeom>
          <a:noFill/>
        </p:spPr>
        <p:txBody>
          <a:bodyPr wrap="none" rtlCol="0">
            <a:spAutoFit/>
          </a:bodyPr>
          <a:lstStyle/>
          <a:p>
            <a:r>
              <a:rPr lang="en-US" dirty="0"/>
              <a:t>Oil and Gas </a:t>
            </a:r>
            <a:r>
              <a:rPr lang="en-US" dirty="0" err="1"/>
              <a:t>Piplines</a:t>
            </a:r>
            <a:endParaRPr lang="en-US" dirty="0"/>
          </a:p>
        </p:txBody>
      </p:sp>
      <p:sp>
        <p:nvSpPr>
          <p:cNvPr id="6" name="TextBox 5">
            <a:extLst>
              <a:ext uri="{FF2B5EF4-FFF2-40B4-BE49-F238E27FC236}">
                <a16:creationId xmlns:a16="http://schemas.microsoft.com/office/drawing/2014/main" id="{39CAC437-F966-B3D1-8698-51181AD2AB0C}"/>
              </a:ext>
            </a:extLst>
          </p:cNvPr>
          <p:cNvSpPr txBox="1"/>
          <p:nvPr/>
        </p:nvSpPr>
        <p:spPr>
          <a:xfrm>
            <a:off x="8600303" y="3429000"/>
            <a:ext cx="3089189" cy="1754326"/>
          </a:xfrm>
          <a:prstGeom prst="rect">
            <a:avLst/>
          </a:prstGeom>
          <a:noFill/>
        </p:spPr>
        <p:txBody>
          <a:bodyPr wrap="square" rtlCol="0">
            <a:spAutoFit/>
          </a:bodyPr>
          <a:lstStyle/>
          <a:p>
            <a:r>
              <a:rPr lang="en-US" dirty="0"/>
              <a:t>Oil and Gas Well Permits Issued Between 1900 and 2017 That Were Plugged or </a:t>
            </a:r>
            <a:r>
              <a:rPr lang="en-US" dirty="0" err="1"/>
              <a:t>Abanonned</a:t>
            </a:r>
            <a:r>
              <a:rPr lang="en-US" dirty="0"/>
              <a:t> as of 2017</a:t>
            </a:r>
          </a:p>
          <a:p>
            <a:endParaRPr lang="en-US" dirty="0"/>
          </a:p>
          <a:p>
            <a:r>
              <a:rPr lang="en-US" dirty="0"/>
              <a:t>Turner and </a:t>
            </a:r>
            <a:r>
              <a:rPr lang="en-US" dirty="0" err="1"/>
              <a:t>McClenachan</a:t>
            </a:r>
            <a:r>
              <a:rPr lang="en-US" dirty="0"/>
              <a:t> 2018</a:t>
            </a:r>
          </a:p>
        </p:txBody>
      </p:sp>
    </p:spTree>
    <p:extLst>
      <p:ext uri="{BB962C8B-B14F-4D97-AF65-F5344CB8AC3E}">
        <p14:creationId xmlns:p14="http://schemas.microsoft.com/office/powerpoint/2010/main" val="47026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64CAE-C9B3-364D-A71B-788C6E39C6C2}"/>
              </a:ext>
            </a:extLst>
          </p:cNvPr>
          <p:cNvPicPr>
            <a:picLocks noChangeAspect="1"/>
          </p:cNvPicPr>
          <p:nvPr/>
        </p:nvPicPr>
        <p:blipFill>
          <a:blip r:embed="rId2"/>
          <a:stretch>
            <a:fillRect/>
          </a:stretch>
        </p:blipFill>
        <p:spPr>
          <a:xfrm>
            <a:off x="3545158" y="0"/>
            <a:ext cx="5101683" cy="6858000"/>
          </a:xfrm>
          <a:prstGeom prst="rect">
            <a:avLst/>
          </a:prstGeom>
        </p:spPr>
      </p:pic>
      <p:sp>
        <p:nvSpPr>
          <p:cNvPr id="3" name="TextBox 2">
            <a:extLst>
              <a:ext uri="{FF2B5EF4-FFF2-40B4-BE49-F238E27FC236}">
                <a16:creationId xmlns:a16="http://schemas.microsoft.com/office/drawing/2014/main" id="{CDF8AE67-712E-8843-9E20-BE9D19A10562}"/>
              </a:ext>
            </a:extLst>
          </p:cNvPr>
          <p:cNvSpPr txBox="1"/>
          <p:nvPr/>
        </p:nvSpPr>
        <p:spPr>
          <a:xfrm>
            <a:off x="8978900" y="520700"/>
            <a:ext cx="1941301" cy="369332"/>
          </a:xfrm>
          <a:prstGeom prst="rect">
            <a:avLst/>
          </a:prstGeom>
          <a:noFill/>
        </p:spPr>
        <p:txBody>
          <a:bodyPr wrap="none" rtlCol="0">
            <a:spAutoFit/>
          </a:bodyPr>
          <a:lstStyle/>
          <a:p>
            <a:r>
              <a:rPr lang="en-US" dirty="0"/>
              <a:t>Morton et al. 2006</a:t>
            </a:r>
          </a:p>
        </p:txBody>
      </p:sp>
      <p:sp>
        <p:nvSpPr>
          <p:cNvPr id="4" name="TextBox 3">
            <a:extLst>
              <a:ext uri="{FF2B5EF4-FFF2-40B4-BE49-F238E27FC236}">
                <a16:creationId xmlns:a16="http://schemas.microsoft.com/office/drawing/2014/main" id="{16BC3E09-AAE6-8FA9-3979-6AE40DB8EB67}"/>
              </a:ext>
            </a:extLst>
          </p:cNvPr>
          <p:cNvSpPr txBox="1"/>
          <p:nvPr/>
        </p:nvSpPr>
        <p:spPr>
          <a:xfrm>
            <a:off x="278980" y="1065125"/>
            <a:ext cx="2934119" cy="954107"/>
          </a:xfrm>
          <a:prstGeom prst="rect">
            <a:avLst/>
          </a:prstGeom>
          <a:noFill/>
        </p:spPr>
        <p:txBody>
          <a:bodyPr wrap="square" rtlCol="0">
            <a:spAutoFit/>
          </a:bodyPr>
          <a:lstStyle/>
          <a:p>
            <a:r>
              <a:rPr lang="en-US" sz="2800" dirty="0"/>
              <a:t>Production History and Wetland Loss</a:t>
            </a:r>
          </a:p>
        </p:txBody>
      </p:sp>
    </p:spTree>
    <p:extLst>
      <p:ext uri="{BB962C8B-B14F-4D97-AF65-F5344CB8AC3E}">
        <p14:creationId xmlns:p14="http://schemas.microsoft.com/office/powerpoint/2010/main" val="270172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ice salt dome time lapse.tiff"/>
          <p:cNvPicPr>
            <a:picLocks noChangeAspect="1"/>
          </p:cNvPicPr>
          <p:nvPr/>
        </p:nvPicPr>
        <p:blipFill>
          <a:blip r:embed="rId2"/>
          <a:stretch>
            <a:fillRect/>
          </a:stretch>
        </p:blipFill>
        <p:spPr>
          <a:xfrm>
            <a:off x="1524000" y="0"/>
            <a:ext cx="9093481" cy="6858000"/>
          </a:xfrm>
          <a:prstGeom prst="rect">
            <a:avLst/>
          </a:prstGeom>
        </p:spPr>
      </p:pic>
      <p:sp>
        <p:nvSpPr>
          <p:cNvPr id="3" name="TextBox 2">
            <a:extLst>
              <a:ext uri="{FF2B5EF4-FFF2-40B4-BE49-F238E27FC236}">
                <a16:creationId xmlns:a16="http://schemas.microsoft.com/office/drawing/2014/main" id="{A8FC3A25-B7CE-BE41-B823-2DD8139C4C15}"/>
              </a:ext>
            </a:extLst>
          </p:cNvPr>
          <p:cNvSpPr txBox="1"/>
          <p:nvPr/>
        </p:nvSpPr>
        <p:spPr>
          <a:xfrm>
            <a:off x="2715802" y="113016"/>
            <a:ext cx="2610908" cy="369332"/>
          </a:xfrm>
          <a:prstGeom prst="rect">
            <a:avLst/>
          </a:prstGeom>
          <a:noFill/>
        </p:spPr>
        <p:txBody>
          <a:bodyPr wrap="none" rtlCol="0">
            <a:spAutoFit/>
          </a:bodyPr>
          <a:lstStyle/>
          <a:p>
            <a:r>
              <a:rPr lang="en-US" dirty="0"/>
              <a:t>“Wagon Will” near Venice</a:t>
            </a:r>
          </a:p>
        </p:txBody>
      </p:sp>
    </p:spTree>
    <p:extLst>
      <p:ext uri="{BB962C8B-B14F-4D97-AF65-F5344CB8AC3E}">
        <p14:creationId xmlns:p14="http://schemas.microsoft.com/office/powerpoint/2010/main" val="4010706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C time lapse.tiff"/>
          <p:cNvPicPr>
            <a:picLocks noChangeAspect="1"/>
          </p:cNvPicPr>
          <p:nvPr/>
        </p:nvPicPr>
        <p:blipFill>
          <a:blip r:embed="rId2"/>
          <a:stretch>
            <a:fillRect/>
          </a:stretch>
        </p:blipFill>
        <p:spPr>
          <a:xfrm>
            <a:off x="2286000" y="-8357"/>
            <a:ext cx="7708900" cy="6866357"/>
          </a:xfrm>
          <a:prstGeom prst="rect">
            <a:avLst/>
          </a:prstGeom>
        </p:spPr>
      </p:pic>
      <p:sp>
        <p:nvSpPr>
          <p:cNvPr id="3" name="TextBox 2">
            <a:extLst>
              <a:ext uri="{FF2B5EF4-FFF2-40B4-BE49-F238E27FC236}">
                <a16:creationId xmlns:a16="http://schemas.microsoft.com/office/drawing/2014/main" id="{CE4FD6EB-3AB1-8D4A-AE81-37A8962B5B5D}"/>
              </a:ext>
            </a:extLst>
          </p:cNvPr>
          <p:cNvSpPr txBox="1"/>
          <p:nvPr/>
        </p:nvSpPr>
        <p:spPr>
          <a:xfrm>
            <a:off x="2982931" y="0"/>
            <a:ext cx="1234633" cy="369332"/>
          </a:xfrm>
          <a:prstGeom prst="rect">
            <a:avLst/>
          </a:prstGeom>
          <a:noFill/>
        </p:spPr>
        <p:txBody>
          <a:bodyPr wrap="none" rtlCol="0">
            <a:spAutoFit/>
          </a:bodyPr>
          <a:lstStyle/>
          <a:p>
            <a:r>
              <a:rPr lang="en-US" dirty="0"/>
              <a:t>Bully Camp</a:t>
            </a:r>
          </a:p>
        </p:txBody>
      </p:sp>
      <p:sp>
        <p:nvSpPr>
          <p:cNvPr id="4" name="TextBox 3">
            <a:extLst>
              <a:ext uri="{FF2B5EF4-FFF2-40B4-BE49-F238E27FC236}">
                <a16:creationId xmlns:a16="http://schemas.microsoft.com/office/drawing/2014/main" id="{A16E00BA-83D5-EF42-9D00-56DD3C70C658}"/>
              </a:ext>
            </a:extLst>
          </p:cNvPr>
          <p:cNvSpPr txBox="1"/>
          <p:nvPr/>
        </p:nvSpPr>
        <p:spPr>
          <a:xfrm>
            <a:off x="3414446" y="4756935"/>
            <a:ext cx="988091" cy="523220"/>
          </a:xfrm>
          <a:prstGeom prst="rect">
            <a:avLst/>
          </a:prstGeom>
          <a:noFill/>
        </p:spPr>
        <p:txBody>
          <a:bodyPr wrap="none" rtlCol="0">
            <a:spAutoFit/>
          </a:bodyPr>
          <a:lstStyle/>
          <a:p>
            <a:r>
              <a:rPr lang="en-US" sz="1400" dirty="0">
                <a:solidFill>
                  <a:srgbClr val="FFFF00"/>
                </a:solidFill>
              </a:rPr>
              <a:t>Sulfur</a:t>
            </a:r>
          </a:p>
          <a:p>
            <a:r>
              <a:rPr lang="en-US" sz="1400" dirty="0">
                <a:solidFill>
                  <a:srgbClr val="FFFF00"/>
                </a:solidFill>
              </a:rPr>
              <a:t>Production</a:t>
            </a:r>
          </a:p>
        </p:txBody>
      </p:sp>
    </p:spTree>
    <p:extLst>
      <p:ext uri="{BB962C8B-B14F-4D97-AF65-F5344CB8AC3E}">
        <p14:creationId xmlns:p14="http://schemas.microsoft.com/office/powerpoint/2010/main" val="1805585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E15C-09C1-F64D-85EA-B113D9BE073C}"/>
              </a:ext>
            </a:extLst>
          </p:cNvPr>
          <p:cNvSpPr>
            <a:spLocks noGrp="1"/>
          </p:cNvSpPr>
          <p:nvPr>
            <p:ph type="title"/>
          </p:nvPr>
        </p:nvSpPr>
        <p:spPr/>
        <p:txBody>
          <a:bodyPr/>
          <a:lstStyle/>
          <a:p>
            <a:r>
              <a:rPr lang="en-US" dirty="0"/>
              <a:t>ALTERATIONS TO SURFACE HYDROLOGY</a:t>
            </a:r>
          </a:p>
        </p:txBody>
      </p:sp>
      <p:sp>
        <p:nvSpPr>
          <p:cNvPr id="3" name="Content Placeholder 2">
            <a:extLst>
              <a:ext uri="{FF2B5EF4-FFF2-40B4-BE49-F238E27FC236}">
                <a16:creationId xmlns:a16="http://schemas.microsoft.com/office/drawing/2014/main" id="{19DFD6E1-C48F-8D4E-A3CA-A520397ECE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5557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ner 1987.tiff"/>
          <p:cNvPicPr>
            <a:picLocks noChangeAspect="1"/>
          </p:cNvPicPr>
          <p:nvPr/>
        </p:nvPicPr>
        <p:blipFill>
          <a:blip r:embed="rId2"/>
          <a:stretch>
            <a:fillRect/>
          </a:stretch>
        </p:blipFill>
        <p:spPr>
          <a:xfrm>
            <a:off x="1735720" y="0"/>
            <a:ext cx="8720561" cy="6858000"/>
          </a:xfrm>
          <a:prstGeom prst="rect">
            <a:avLst/>
          </a:prstGeom>
        </p:spPr>
      </p:pic>
      <p:sp>
        <p:nvSpPr>
          <p:cNvPr id="3" name="TextBox 2"/>
          <p:cNvSpPr txBox="1"/>
          <p:nvPr/>
        </p:nvSpPr>
        <p:spPr>
          <a:xfrm>
            <a:off x="8389460" y="324639"/>
            <a:ext cx="1321358" cy="369332"/>
          </a:xfrm>
          <a:prstGeom prst="rect">
            <a:avLst/>
          </a:prstGeom>
          <a:noFill/>
        </p:spPr>
        <p:txBody>
          <a:bodyPr wrap="none" rtlCol="0">
            <a:spAutoFit/>
          </a:bodyPr>
          <a:lstStyle/>
          <a:p>
            <a:r>
              <a:rPr lang="en-US"/>
              <a:t>Turner 1987</a:t>
            </a:r>
          </a:p>
        </p:txBody>
      </p:sp>
    </p:spTree>
    <p:extLst>
      <p:ext uri="{BB962C8B-B14F-4D97-AF65-F5344CB8AC3E}">
        <p14:creationId xmlns:p14="http://schemas.microsoft.com/office/powerpoint/2010/main" val="1518732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3469</TotalTime>
  <Words>910</Words>
  <Application>Microsoft Macintosh PowerPoint</Application>
  <PresentationFormat>Widescreen</PresentationFormat>
  <Paragraphs>85</Paragraphs>
  <Slides>31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1</vt:i4>
      </vt:variant>
      <vt:variant>
        <vt:lpstr>Slide Titles</vt:lpstr>
      </vt:variant>
      <vt:variant>
        <vt:i4>31</vt:i4>
      </vt:variant>
    </vt:vector>
  </HeadingPairs>
  <TitlesOfParts>
    <vt:vector size="38" baseType="lpstr">
      <vt:lpstr>Aptos</vt:lpstr>
      <vt:lpstr>Arial</vt:lpstr>
      <vt:lpstr>Calibri</vt:lpstr>
      <vt:lpstr>Calibri Light</vt:lpstr>
      <vt:lpstr>Tahoma</vt:lpstr>
      <vt:lpstr>Office Theme</vt:lpstr>
      <vt:lpstr>!OLE_LINK4</vt:lpstr>
      <vt:lpstr>Life Cycle of Oil and Gas Fields in the Louisiana Coastal Zone Impacts on the Mississippi Delta</vt:lpstr>
      <vt:lpstr>Outline  </vt:lpstr>
      <vt:lpstr>The Mississippi Delta</vt:lpstr>
      <vt:lpstr>PowerPoint Presentation</vt:lpstr>
      <vt:lpstr>PowerPoint Presentation</vt:lpstr>
      <vt:lpstr>PowerPoint Presentation</vt:lpstr>
      <vt:lpstr>PowerPoint Presentation</vt:lpstr>
      <vt:lpstr>ALTERATIONS TO SURFACE HYDROLOGY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INDUCED SUBSIDENC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TOXICITY IMPACTS</vt:lpstr>
      <vt:lpstr>Not Used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Cycle of Oil and Gas Fields in the Louisiana Coastal Zone</dc:title>
  <dc:creator>John W Day</dc:creator>
  <cp:lastModifiedBy>John Day</cp:lastModifiedBy>
  <cp:revision>10</cp:revision>
  <dcterms:created xsi:type="dcterms:W3CDTF">2019-03-21T13:52:25Z</dcterms:created>
  <dcterms:modified xsi:type="dcterms:W3CDTF">2026-07-08T12:52:50Z</dcterms:modified>
</cp:coreProperties>
</file>